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4"/>
  </p:sldMasterIdLst>
  <p:sldIdLst>
    <p:sldId id="256" r:id="rId5"/>
  </p:sldIdLst>
  <p:sldSz cx="18288000" cy="10287000"/>
  <p:notesSz cx="6858000" cy="9144000"/>
  <p:embeddedFontLst>
    <p:embeddedFont>
      <p:font typeface="Lato" panose="020F0502020204030203" pitchFamily="34" charset="0"/>
      <p:regular r:id="rId6"/>
      <p:bold r:id="rId7"/>
      <p:italic r:id="rId8"/>
      <p:boldItalic r:id="rId9"/>
    </p:embeddedFont>
    <p:embeddedFont>
      <p:font typeface="Lato Bold" panose="020F0502020204030203" pitchFamily="34" charset="0"/>
      <p:regular r:id="rId10"/>
      <p:bold r:id="rId11"/>
    </p:embeddedFont>
    <p:embeddedFont>
      <p:font typeface="Lato Heavy" panose="020B0604020202020204"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D4E"/>
    <a:srgbClr val="193E72"/>
    <a:srgbClr val="D5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5D011-4F8A-45E3-BA9A-AA15E6754852}" v="4" dt="2025-01-30T08:37:18.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8"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5.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ickett (CMH - Research and Knowledge Transfer)" userId="S::c.wickett@bham.ac.uk::87e7ee99-2876-46d8-865b-a51e6fa3f576" providerId="AD" clId="Web-{D215D011-4F8A-45E3-BA9A-AA15E6754852}"/>
    <pc:docChg chg="modSld">
      <pc:chgData name="Claire Wickett (CMH - Research and Knowledge Transfer)" userId="S::c.wickett@bham.ac.uk::87e7ee99-2876-46d8-865b-a51e6fa3f576" providerId="AD" clId="Web-{D215D011-4F8A-45E3-BA9A-AA15E6754852}" dt="2025-01-30T08:37:18.916" v="1" actId="20577"/>
      <pc:docMkLst>
        <pc:docMk/>
      </pc:docMkLst>
      <pc:sldChg chg="modSp">
        <pc:chgData name="Claire Wickett (CMH - Research and Knowledge Transfer)" userId="S::c.wickett@bham.ac.uk::87e7ee99-2876-46d8-865b-a51e6fa3f576" providerId="AD" clId="Web-{D215D011-4F8A-45E3-BA9A-AA15E6754852}" dt="2025-01-30T08:37:18.916" v="1" actId="20577"/>
        <pc:sldMkLst>
          <pc:docMk/>
          <pc:sldMk cId="0" sldId="256"/>
        </pc:sldMkLst>
        <pc:spChg chg="mod">
          <ac:chgData name="Claire Wickett (CMH - Research and Knowledge Transfer)" userId="S::c.wickett@bham.ac.uk::87e7ee99-2876-46d8-865b-a51e6fa3f576" providerId="AD" clId="Web-{D215D011-4F8A-45E3-BA9A-AA15E6754852}" dt="2025-01-30T08:37:18.916" v="1" actId="20577"/>
          <ac:spMkLst>
            <pc:docMk/>
            <pc:sldMk cId="0" sldId="256"/>
            <ac:spMk id="4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73C2-4342-FBD3-5BF8-44C49732FE37}"/>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528EC1-7C6C-D4FE-DEEE-AF2391F46D21}"/>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E2C66B-5B13-8308-1055-750A4446CFFC}"/>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5" name="Footer Placeholder 4">
            <a:extLst>
              <a:ext uri="{FF2B5EF4-FFF2-40B4-BE49-F238E27FC236}">
                <a16:creationId xmlns:a16="http://schemas.microsoft.com/office/drawing/2014/main" id="{1AD46858-7467-E475-B434-9D38CE702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9A4D6-CEF9-BF9C-9F9E-4179C64045E2}"/>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217662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26DB-EC6D-7A7E-4115-785F28F26AF7}"/>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4E0882-4ADC-9BEC-26AA-CF3D62E858D3}"/>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AFAB7-3DE3-71B7-A0FF-4639CBB37789}"/>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8A9D1-CD98-4514-6857-075DA5950694}"/>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6" name="Footer Placeholder 5">
            <a:extLst>
              <a:ext uri="{FF2B5EF4-FFF2-40B4-BE49-F238E27FC236}">
                <a16:creationId xmlns:a16="http://schemas.microsoft.com/office/drawing/2014/main" id="{261DCA17-0580-DFAB-C365-667C473FB3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E810F-F8EC-8CC3-6880-FFFCA7A2D8DB}"/>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56456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9692-9455-A824-2EBB-17E141CFBE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E9A252-14CC-F953-D77D-4D273B68A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C2759D-28B1-3065-C92D-91201D2BD2F7}"/>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5" name="Footer Placeholder 4">
            <a:extLst>
              <a:ext uri="{FF2B5EF4-FFF2-40B4-BE49-F238E27FC236}">
                <a16:creationId xmlns:a16="http://schemas.microsoft.com/office/drawing/2014/main" id="{547D2688-53F3-BF19-710D-A14BE6072C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B5799-6DAC-4A4E-AD88-4D7848FF86CD}"/>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241521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19FD2-B539-F9BA-325D-D8A725969552}"/>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86B44-5ED4-A47C-5DD3-9CB98BD10DC7}"/>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55DCD-132D-3808-2B6F-98A8E08A2AFE}"/>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5" name="Footer Placeholder 4">
            <a:extLst>
              <a:ext uri="{FF2B5EF4-FFF2-40B4-BE49-F238E27FC236}">
                <a16:creationId xmlns:a16="http://schemas.microsoft.com/office/drawing/2014/main" id="{70841637-68CB-0160-7ECF-B7F48D80D3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ABD83-9EC8-03A9-422B-058C056DA25C}"/>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26478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D9D80F-6970-4C37-6029-A3E2D7FE7C4F}"/>
              </a:ext>
            </a:extLst>
          </p:cNvPr>
          <p:cNvSpPr>
            <a:spLocks noGrp="1"/>
          </p:cNvSpPr>
          <p:nvPr>
            <p:ph type="title" hasCustomPrompt="1"/>
          </p:nvPr>
        </p:nvSpPr>
        <p:spPr>
          <a:xfrm>
            <a:off x="685800" y="1562100"/>
            <a:ext cx="16840200" cy="1066799"/>
          </a:xfrm>
          <a:prstGeom prst="rect">
            <a:avLst/>
          </a:prstGeom>
        </p:spPr>
        <p:txBody>
          <a:bodyPr anchor="ctr" anchorCtr="0">
            <a:normAutofit/>
          </a:bodyPr>
          <a:lstStyle>
            <a:lvl1pPr>
              <a:defRPr sz="3200" b="1">
                <a:solidFill>
                  <a:srgbClr val="193E72"/>
                </a:solidFill>
              </a:defRPr>
            </a:lvl1pPr>
          </a:lstStyle>
          <a:p>
            <a:r>
              <a:rPr lang="en-US" dirty="0"/>
              <a:t>Insert project title here</a:t>
            </a:r>
            <a:endParaRPr lang="en-GB" dirty="0"/>
          </a:p>
        </p:txBody>
      </p:sp>
      <p:sp>
        <p:nvSpPr>
          <p:cNvPr id="7" name="Picture Placeholder 6">
            <a:extLst>
              <a:ext uri="{FF2B5EF4-FFF2-40B4-BE49-F238E27FC236}">
                <a16:creationId xmlns:a16="http://schemas.microsoft.com/office/drawing/2014/main" id="{6CFE2526-FB89-EFEB-BB65-87713E734E93}"/>
              </a:ext>
            </a:extLst>
          </p:cNvPr>
          <p:cNvSpPr>
            <a:spLocks noGrp="1"/>
          </p:cNvSpPr>
          <p:nvPr>
            <p:ph type="pic" sz="quarter" idx="10" hasCustomPrompt="1"/>
          </p:nvPr>
        </p:nvSpPr>
        <p:spPr>
          <a:xfrm>
            <a:off x="914400" y="3467100"/>
            <a:ext cx="3429000" cy="1676400"/>
          </a:xfrm>
          <a:prstGeom prst="rect">
            <a:avLst/>
          </a:prstGeom>
        </p:spPr>
        <p:txBody>
          <a:bodyPr/>
          <a:lstStyle>
            <a:lvl1pPr marL="0" indent="0" algn="ctr">
              <a:buNone/>
              <a:defRPr sz="1800"/>
            </a:lvl1pPr>
          </a:lstStyle>
          <a:p>
            <a:r>
              <a:rPr lang="en-GB" dirty="0"/>
              <a:t>Paste theme icon and name here</a:t>
            </a:r>
          </a:p>
        </p:txBody>
      </p:sp>
      <p:sp>
        <p:nvSpPr>
          <p:cNvPr id="24" name="Content Placeholder 23">
            <a:extLst>
              <a:ext uri="{FF2B5EF4-FFF2-40B4-BE49-F238E27FC236}">
                <a16:creationId xmlns:a16="http://schemas.microsoft.com/office/drawing/2014/main" id="{51D4F374-6BB8-DB52-2C45-80322A2643CB}"/>
              </a:ext>
            </a:extLst>
          </p:cNvPr>
          <p:cNvSpPr>
            <a:spLocks noGrp="1"/>
          </p:cNvSpPr>
          <p:nvPr>
            <p:ph sz="quarter" idx="18" hasCustomPrompt="1"/>
          </p:nvPr>
        </p:nvSpPr>
        <p:spPr>
          <a:xfrm>
            <a:off x="914400" y="7962900"/>
            <a:ext cx="3429000" cy="1600200"/>
          </a:xfrm>
          <a:prstGeom prst="rect">
            <a:avLst/>
          </a:prstGeom>
        </p:spPr>
        <p:txBody>
          <a:bodyPr/>
          <a:lstStyle>
            <a:lvl1pPr marL="0" indent="0">
              <a:buNone/>
              <a:defRPr/>
            </a:lvl1pPr>
            <a:lvl4pPr marL="1371600" indent="0">
              <a:buNone/>
              <a:defRPr/>
            </a:lvl4pPr>
          </a:lstStyle>
          <a:p>
            <a:pPr algn="ctr">
              <a:lnSpc>
                <a:spcPts val="2520"/>
              </a:lnSpc>
              <a:spcBef>
                <a:spcPct val="0"/>
              </a:spcBef>
            </a:pPr>
            <a:r>
              <a:rPr lang="en-US" sz="1800" dirty="0">
                <a:solidFill>
                  <a:srgbClr val="000000"/>
                </a:solidFill>
                <a:latin typeface="Lato"/>
              </a:rPr>
              <a:t>Paste relevant method(s) icon and name here from next slide</a:t>
            </a:r>
          </a:p>
        </p:txBody>
      </p:sp>
      <p:sp>
        <p:nvSpPr>
          <p:cNvPr id="26" name="Text Placeholder 25">
            <a:extLst>
              <a:ext uri="{FF2B5EF4-FFF2-40B4-BE49-F238E27FC236}">
                <a16:creationId xmlns:a16="http://schemas.microsoft.com/office/drawing/2014/main" id="{042E0BD7-4B47-715B-B826-2AB0F9720B03}"/>
              </a:ext>
            </a:extLst>
          </p:cNvPr>
          <p:cNvSpPr>
            <a:spLocks noGrp="1"/>
          </p:cNvSpPr>
          <p:nvPr>
            <p:ph type="body" sz="quarter" idx="19" hasCustomPrompt="1"/>
          </p:nvPr>
        </p:nvSpPr>
        <p:spPr>
          <a:xfrm>
            <a:off x="4800600" y="3467100"/>
            <a:ext cx="4038600" cy="1676400"/>
          </a:xfrm>
          <a:prstGeom prst="rect">
            <a:avLst/>
          </a:prstGeom>
        </p:spPr>
        <p:txBody>
          <a:bodyPr/>
          <a:lstStyle>
            <a:lvl1pPr marL="0" indent="0">
              <a:buNone/>
              <a:defRPr sz="1800"/>
            </a:lvl1pPr>
          </a:lstStyle>
          <a:p>
            <a:pPr lvl="0"/>
            <a:r>
              <a:rPr lang="en-GB" dirty="0"/>
              <a:t>Insert aim of PPIE work here</a:t>
            </a:r>
          </a:p>
        </p:txBody>
      </p:sp>
      <p:sp>
        <p:nvSpPr>
          <p:cNvPr id="28" name="Text Placeholder 27">
            <a:extLst>
              <a:ext uri="{FF2B5EF4-FFF2-40B4-BE49-F238E27FC236}">
                <a16:creationId xmlns:a16="http://schemas.microsoft.com/office/drawing/2014/main" id="{8AE4870E-01EE-3673-4DE9-F203536589DA}"/>
              </a:ext>
            </a:extLst>
          </p:cNvPr>
          <p:cNvSpPr>
            <a:spLocks noGrp="1"/>
          </p:cNvSpPr>
          <p:nvPr>
            <p:ph type="body" sz="quarter" idx="20" hasCustomPrompt="1"/>
          </p:nvPr>
        </p:nvSpPr>
        <p:spPr>
          <a:xfrm>
            <a:off x="4800600" y="6286500"/>
            <a:ext cx="4038600" cy="3276600"/>
          </a:xfrm>
          <a:prstGeom prst="rect">
            <a:avLst/>
          </a:prstGeom>
        </p:spPr>
        <p:txBody>
          <a:bodyPr/>
          <a:lstStyle>
            <a:lvl1pPr>
              <a:defRPr sz="1800"/>
            </a:lvl1pPr>
          </a:lstStyle>
          <a:p>
            <a:pPr lvl="0"/>
            <a:r>
              <a:rPr lang="en-US" dirty="0"/>
              <a:t>key learning 1</a:t>
            </a:r>
          </a:p>
          <a:p>
            <a:pPr lvl="0"/>
            <a:r>
              <a:rPr lang="en-US" dirty="0"/>
              <a:t>key learning 2</a:t>
            </a:r>
          </a:p>
        </p:txBody>
      </p:sp>
      <p:sp>
        <p:nvSpPr>
          <p:cNvPr id="30" name="Text Placeholder 29">
            <a:extLst>
              <a:ext uri="{FF2B5EF4-FFF2-40B4-BE49-F238E27FC236}">
                <a16:creationId xmlns:a16="http://schemas.microsoft.com/office/drawing/2014/main" id="{EFF36EA8-31DB-3D8D-ECB8-429897BEC5A9}"/>
              </a:ext>
            </a:extLst>
          </p:cNvPr>
          <p:cNvSpPr>
            <a:spLocks noGrp="1"/>
          </p:cNvSpPr>
          <p:nvPr>
            <p:ph type="body" sz="quarter" idx="21" hasCustomPrompt="1"/>
          </p:nvPr>
        </p:nvSpPr>
        <p:spPr>
          <a:xfrm>
            <a:off x="9448802" y="3467100"/>
            <a:ext cx="7772398" cy="2057400"/>
          </a:xfrm>
          <a:prstGeom prst="rect">
            <a:avLst/>
          </a:prstGeom>
        </p:spPr>
        <p:txBody>
          <a:bodyPr/>
          <a:lstStyle>
            <a:lvl1pPr>
              <a:defRPr sz="1800"/>
            </a:lvl1pPr>
          </a:lstStyle>
          <a:p>
            <a:pPr lvl="0"/>
            <a:r>
              <a:rPr lang="en-US" dirty="0"/>
              <a:t>aspect of involvement 1</a:t>
            </a:r>
          </a:p>
          <a:p>
            <a:pPr lvl="0"/>
            <a:r>
              <a:rPr lang="en-US" dirty="0"/>
              <a:t>aspect of involvement 2</a:t>
            </a:r>
          </a:p>
        </p:txBody>
      </p:sp>
      <p:sp>
        <p:nvSpPr>
          <p:cNvPr id="32" name="Text Placeholder 31">
            <a:extLst>
              <a:ext uri="{FF2B5EF4-FFF2-40B4-BE49-F238E27FC236}">
                <a16:creationId xmlns:a16="http://schemas.microsoft.com/office/drawing/2014/main" id="{67DB97E0-6A6A-1DA8-319C-A42CEBE297EA}"/>
              </a:ext>
            </a:extLst>
          </p:cNvPr>
          <p:cNvSpPr>
            <a:spLocks noGrp="1"/>
          </p:cNvSpPr>
          <p:nvPr>
            <p:ph type="body" sz="quarter" idx="22" hasCustomPrompt="1"/>
          </p:nvPr>
        </p:nvSpPr>
        <p:spPr>
          <a:xfrm>
            <a:off x="9448800" y="6667500"/>
            <a:ext cx="7772400" cy="2895600"/>
          </a:xfrm>
          <a:prstGeom prst="rect">
            <a:avLst/>
          </a:prstGeom>
        </p:spPr>
        <p:txBody>
          <a:bodyPr/>
          <a:lstStyle>
            <a:lvl1pPr>
              <a:defRPr sz="1800"/>
            </a:lvl1pPr>
          </a:lstStyle>
          <a:p>
            <a:pPr lvl="0"/>
            <a:r>
              <a:rPr lang="en-GB" dirty="0"/>
              <a:t>impact 1</a:t>
            </a:r>
          </a:p>
          <a:p>
            <a:pPr lvl="0"/>
            <a:r>
              <a:rPr lang="en-GB" dirty="0"/>
              <a:t>impact 2</a:t>
            </a:r>
          </a:p>
        </p:txBody>
      </p:sp>
      <p:sp>
        <p:nvSpPr>
          <p:cNvPr id="34" name="Text Placeholder 33">
            <a:extLst>
              <a:ext uri="{FF2B5EF4-FFF2-40B4-BE49-F238E27FC236}">
                <a16:creationId xmlns:a16="http://schemas.microsoft.com/office/drawing/2014/main" id="{964F16F3-ECE3-3298-FB31-58F707FC84CF}"/>
              </a:ext>
            </a:extLst>
          </p:cNvPr>
          <p:cNvSpPr>
            <a:spLocks noGrp="1"/>
          </p:cNvSpPr>
          <p:nvPr>
            <p:ph type="body" sz="quarter" idx="23" hasCustomPrompt="1"/>
          </p:nvPr>
        </p:nvSpPr>
        <p:spPr>
          <a:xfrm>
            <a:off x="1295400" y="5676900"/>
            <a:ext cx="1066800" cy="762000"/>
          </a:xfrm>
          <a:prstGeom prst="rect">
            <a:avLst/>
          </a:prstGeom>
        </p:spPr>
        <p:txBody>
          <a:bodyPr/>
          <a:lstStyle>
            <a:lvl1pPr marL="0" indent="0">
              <a:buNone/>
              <a:defRPr sz="4800">
                <a:solidFill>
                  <a:srgbClr val="193E72"/>
                </a:solidFill>
                <a:latin typeface="Lato Black" panose="020F0A02020204030203" pitchFamily="34" charset="0"/>
              </a:defRPr>
            </a:lvl1pPr>
          </a:lstStyle>
          <a:p>
            <a:pPr lvl="0"/>
            <a:r>
              <a:rPr lang="en-GB" dirty="0"/>
              <a:t>Insert number</a:t>
            </a:r>
          </a:p>
        </p:txBody>
      </p:sp>
    </p:spTree>
    <p:extLst>
      <p:ext uri="{BB962C8B-B14F-4D97-AF65-F5344CB8AC3E}">
        <p14:creationId xmlns:p14="http://schemas.microsoft.com/office/powerpoint/2010/main" val="1900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C347-DC48-766A-E4DD-4C2AC39D2F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18FFCB-B799-FBEF-1323-4D050E56C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2D84B-8C38-D47C-A830-A6DA5EB28A05}"/>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5" name="Footer Placeholder 4">
            <a:extLst>
              <a:ext uri="{FF2B5EF4-FFF2-40B4-BE49-F238E27FC236}">
                <a16:creationId xmlns:a16="http://schemas.microsoft.com/office/drawing/2014/main" id="{6CF552E0-A838-FCCD-E1A7-E28445871D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E679C-395E-12FF-B67A-D4C76BC3547B}"/>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110583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9211-A2A6-6B24-53D4-9676FA16B458}"/>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921B72-6DCC-D4D8-BC72-862519B49D0A}"/>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1689C-DD1C-4122-0D52-619E22DBD9D6}"/>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5" name="Footer Placeholder 4">
            <a:extLst>
              <a:ext uri="{FF2B5EF4-FFF2-40B4-BE49-F238E27FC236}">
                <a16:creationId xmlns:a16="http://schemas.microsoft.com/office/drawing/2014/main" id="{904B6ACB-3EF0-9914-E5E0-7609BA9E0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D048A-410F-3B9A-FFEF-0B904086729C}"/>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34475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6E9D-4E2C-D6C3-48CA-2442D45B6B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EC94CF-DE9A-5244-4E41-B81F50AD2590}"/>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25FACB-A530-0063-F493-0A6E3038F65C}"/>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3B1DEC-FC11-2C4A-A502-8D9B87723677}"/>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6" name="Footer Placeholder 5">
            <a:extLst>
              <a:ext uri="{FF2B5EF4-FFF2-40B4-BE49-F238E27FC236}">
                <a16:creationId xmlns:a16="http://schemas.microsoft.com/office/drawing/2014/main" id="{7C2FFC89-149C-B344-66CC-55C15EF1DA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4D8C66-ED1C-408E-5227-E4347934FF67}"/>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118234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A841-CBFC-AFB9-493B-99850BA76AE2}"/>
              </a:ext>
            </a:extLst>
          </p:cNvPr>
          <p:cNvSpPr>
            <a:spLocks noGrp="1"/>
          </p:cNvSpPr>
          <p:nvPr>
            <p:ph type="title"/>
          </p:nvPr>
        </p:nvSpPr>
        <p:spPr>
          <a:xfrm>
            <a:off x="1260475" y="547688"/>
            <a:ext cx="15773400" cy="19891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6BA190-57FF-B397-8306-06986422F38E}"/>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5E488-03B2-48E0-25A5-215778D1443C}"/>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6E3B49-B844-13B0-EF72-07259CF6C788}"/>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DD9FF-C132-B142-68E9-2EECDEE2122A}"/>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3CCB5B-6C46-441E-B788-122912226A7F}"/>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8" name="Footer Placeholder 7">
            <a:extLst>
              <a:ext uri="{FF2B5EF4-FFF2-40B4-BE49-F238E27FC236}">
                <a16:creationId xmlns:a16="http://schemas.microsoft.com/office/drawing/2014/main" id="{1C05AA5C-B7E7-1293-3A96-4AF068D599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EECDCA-1A07-8C8A-D63E-FEC2504BD34E}"/>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26600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AA90-B710-939F-FBDF-9C259AFF1B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7FAD0C-D3EF-84EA-6155-C369EDC7223E}"/>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4" name="Footer Placeholder 3">
            <a:extLst>
              <a:ext uri="{FF2B5EF4-FFF2-40B4-BE49-F238E27FC236}">
                <a16:creationId xmlns:a16="http://schemas.microsoft.com/office/drawing/2014/main" id="{A4EB244C-D0F8-9964-A05C-761B650A63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D66EAD-B88B-BA60-2DD0-F05BF9775D30}"/>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80660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D7F7D8F9-023C-21B0-878C-645D5807E671}"/>
              </a:ext>
            </a:extLst>
          </p:cNvPr>
          <p:cNvSpPr/>
          <p:nvPr userDrawn="1"/>
        </p:nvSpPr>
        <p:spPr>
          <a:xfrm>
            <a:off x="762000" y="206725"/>
            <a:ext cx="5029259" cy="1092512"/>
          </a:xfrm>
          <a:custGeom>
            <a:avLst/>
            <a:gdLst/>
            <a:ahLst/>
            <a:cxnLst/>
            <a:rect l="l" t="t" r="r" b="b"/>
            <a:pathLst>
              <a:path w="5029259" h="1092512">
                <a:moveTo>
                  <a:pt x="0" y="0"/>
                </a:moveTo>
                <a:lnTo>
                  <a:pt x="5029259" y="0"/>
                </a:lnTo>
                <a:lnTo>
                  <a:pt x="5029259" y="1092512"/>
                </a:lnTo>
                <a:lnTo>
                  <a:pt x="0" y="1092512"/>
                </a:lnTo>
                <a:lnTo>
                  <a:pt x="0" y="0"/>
                </a:lnTo>
                <a:close/>
              </a:path>
            </a:pathLst>
          </a:custGeom>
          <a:blipFill>
            <a:blip r:embed="rId2"/>
            <a:stretch>
              <a:fillRect/>
            </a:stretch>
          </a:blipFill>
        </p:spPr>
        <p:txBody>
          <a:bodyPr/>
          <a:lstStyle/>
          <a:p>
            <a:endParaRPr lang="en-GB"/>
          </a:p>
        </p:txBody>
      </p:sp>
      <p:cxnSp>
        <p:nvCxnSpPr>
          <p:cNvPr id="6" name="Straight Connector 5">
            <a:extLst>
              <a:ext uri="{FF2B5EF4-FFF2-40B4-BE49-F238E27FC236}">
                <a16:creationId xmlns:a16="http://schemas.microsoft.com/office/drawing/2014/main" id="{6D458370-328D-64FA-71F8-358AEE5080AA}"/>
              </a:ext>
            </a:extLst>
          </p:cNvPr>
          <p:cNvCxnSpPr/>
          <p:nvPr userDrawn="1"/>
        </p:nvCxnSpPr>
        <p:spPr>
          <a:xfrm>
            <a:off x="1066800" y="1257300"/>
            <a:ext cx="16306800" cy="0"/>
          </a:xfrm>
          <a:prstGeom prst="line">
            <a:avLst/>
          </a:prstGeom>
          <a:ln w="38100">
            <a:solidFill>
              <a:srgbClr val="EA5D4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54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79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7D7E-E384-9C56-3B91-938CEB528112}"/>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1EB2C5-13B3-3C03-9B56-32D58C12D5F5}"/>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4DF5B0-2198-49ED-497F-0BB95FAE55AD}"/>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77EAD-3CED-FF78-9D3F-093DD9BE7E52}"/>
              </a:ext>
            </a:extLst>
          </p:cNvPr>
          <p:cNvSpPr>
            <a:spLocks noGrp="1"/>
          </p:cNvSpPr>
          <p:nvPr>
            <p:ph type="dt" sz="half" idx="10"/>
          </p:nvPr>
        </p:nvSpPr>
        <p:spPr/>
        <p:txBody>
          <a:bodyPr/>
          <a:lstStyle/>
          <a:p>
            <a:fld id="{8D271F50-FD11-49C0-A82B-7F04D44DB6B5}" type="datetimeFigureOut">
              <a:rPr lang="en-GB" smtClean="0"/>
              <a:t>30/01/2025</a:t>
            </a:fld>
            <a:endParaRPr lang="en-GB"/>
          </a:p>
        </p:txBody>
      </p:sp>
      <p:sp>
        <p:nvSpPr>
          <p:cNvPr id="6" name="Footer Placeholder 5">
            <a:extLst>
              <a:ext uri="{FF2B5EF4-FFF2-40B4-BE49-F238E27FC236}">
                <a16:creationId xmlns:a16="http://schemas.microsoft.com/office/drawing/2014/main" id="{AD9A91BC-D7C5-25DF-5B69-D1C9A12F8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DA8500-8C91-1DCD-A42C-E0AA71D3F913}"/>
              </a:ext>
            </a:extLst>
          </p:cNvPr>
          <p:cNvSpPr>
            <a:spLocks noGrp="1"/>
          </p:cNvSpPr>
          <p:nvPr>
            <p:ph type="sldNum" sz="quarter" idx="12"/>
          </p:nvPr>
        </p:nvSpPr>
        <p:spPr/>
        <p:txBody>
          <a:bodyPr/>
          <a:lstStyle/>
          <a:p>
            <a:fld id="{F5FD17B2-049C-42F8-BEDD-324987761132}" type="slidenum">
              <a:rPr lang="en-GB" smtClean="0"/>
              <a:t>‹#›</a:t>
            </a:fld>
            <a:endParaRPr lang="en-GB"/>
          </a:p>
        </p:txBody>
      </p:sp>
    </p:spTree>
    <p:extLst>
      <p:ext uri="{BB962C8B-B14F-4D97-AF65-F5344CB8AC3E}">
        <p14:creationId xmlns:p14="http://schemas.microsoft.com/office/powerpoint/2010/main" val="306893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ECC1D-8AF5-7856-BB88-CA44898F3F0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F1D313-C4CE-54BA-FE58-9EF2641F7F32}"/>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08B6C-1369-CE6F-686C-AE004F1FEF28}"/>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8D271F50-FD11-49C0-A82B-7F04D44DB6B5}" type="datetimeFigureOut">
              <a:rPr lang="en-GB" smtClean="0"/>
              <a:t>30/01/2025</a:t>
            </a:fld>
            <a:endParaRPr lang="en-GB"/>
          </a:p>
        </p:txBody>
      </p:sp>
      <p:sp>
        <p:nvSpPr>
          <p:cNvPr id="5" name="Footer Placeholder 4">
            <a:extLst>
              <a:ext uri="{FF2B5EF4-FFF2-40B4-BE49-F238E27FC236}">
                <a16:creationId xmlns:a16="http://schemas.microsoft.com/office/drawing/2014/main" id="{2D14A70F-14FD-0C9C-61E6-EFCD1D05ACC3}"/>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8A78470-0224-9CC9-5054-CE467A2A7EE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F5FD17B2-049C-42F8-BEDD-324987761132}" type="slidenum">
              <a:rPr lang="en-GB" smtClean="0"/>
              <a:t>‹#›</a:t>
            </a:fld>
            <a:endParaRPr lang="en-GB"/>
          </a:p>
        </p:txBody>
      </p:sp>
    </p:spTree>
    <p:extLst>
      <p:ext uri="{BB962C8B-B14F-4D97-AF65-F5344CB8AC3E}">
        <p14:creationId xmlns:p14="http://schemas.microsoft.com/office/powerpoint/2010/main" val="6469986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6"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
        <p:cNvGrpSpPr/>
        <p:nvPr/>
      </p:nvGrpSpPr>
      <p:grpSpPr>
        <a:xfrm>
          <a:off x="0" y="0"/>
          <a:ext cx="0" cy="0"/>
          <a:chOff x="0" y="0"/>
          <a:chExt cx="0" cy="0"/>
        </a:xfrm>
      </p:grpSpPr>
      <p:grpSp>
        <p:nvGrpSpPr>
          <p:cNvPr id="2" name="Group 2"/>
          <p:cNvGrpSpPr/>
          <p:nvPr/>
        </p:nvGrpSpPr>
        <p:grpSpPr>
          <a:xfrm>
            <a:off x="744246" y="2725688"/>
            <a:ext cx="3754386" cy="2553228"/>
            <a:chOff x="0" y="0"/>
            <a:chExt cx="988810" cy="672455"/>
          </a:xfrm>
        </p:grpSpPr>
        <p:sp>
          <p:nvSpPr>
            <p:cNvPr id="3" name="Freeform 3"/>
            <p:cNvSpPr/>
            <p:nvPr/>
          </p:nvSpPr>
          <p:spPr>
            <a:xfrm>
              <a:off x="0" y="0"/>
              <a:ext cx="988810" cy="672455"/>
            </a:xfrm>
            <a:custGeom>
              <a:avLst/>
              <a:gdLst/>
              <a:ahLst/>
              <a:cxnLst/>
              <a:rect l="l" t="t" r="r" b="b"/>
              <a:pathLst>
                <a:path w="988810" h="672455">
                  <a:moveTo>
                    <a:pt x="0" y="0"/>
                  </a:moveTo>
                  <a:lnTo>
                    <a:pt x="988810" y="0"/>
                  </a:lnTo>
                  <a:lnTo>
                    <a:pt x="988810" y="672455"/>
                  </a:lnTo>
                  <a:lnTo>
                    <a:pt x="0" y="672455"/>
                  </a:lnTo>
                  <a:close/>
                </a:path>
              </a:pathLst>
            </a:custGeom>
            <a:solidFill>
              <a:srgbClr val="FFFFFF"/>
            </a:solidFill>
          </p:spPr>
          <p:txBody>
            <a:bodyPr/>
            <a:lstStyle/>
            <a:p>
              <a:endParaRPr lang="en-GB"/>
            </a:p>
          </p:txBody>
        </p:sp>
        <p:sp>
          <p:nvSpPr>
            <p:cNvPr id="4" name="TextBox 4"/>
            <p:cNvSpPr txBox="1"/>
            <p:nvPr/>
          </p:nvSpPr>
          <p:spPr>
            <a:xfrm>
              <a:off x="0" y="-38100"/>
              <a:ext cx="988810" cy="710555"/>
            </a:xfrm>
            <a:prstGeom prst="rect">
              <a:avLst/>
            </a:prstGeom>
          </p:spPr>
          <p:txBody>
            <a:bodyPr lIns="50800" tIns="50800" rIns="50800" bIns="50800" rtlCol="0" anchor="ctr"/>
            <a:lstStyle/>
            <a:p>
              <a:pPr algn="ctr">
                <a:lnSpc>
                  <a:spcPts val="3290"/>
                </a:lnSpc>
              </a:pPr>
              <a:endParaRPr/>
            </a:p>
          </p:txBody>
        </p:sp>
      </p:grpSp>
      <p:grpSp>
        <p:nvGrpSpPr>
          <p:cNvPr id="5" name="Group 5"/>
          <p:cNvGrpSpPr/>
          <p:nvPr/>
        </p:nvGrpSpPr>
        <p:grpSpPr>
          <a:xfrm>
            <a:off x="744246" y="5450366"/>
            <a:ext cx="3754386" cy="1573508"/>
            <a:chOff x="0" y="0"/>
            <a:chExt cx="988810" cy="414422"/>
          </a:xfrm>
        </p:grpSpPr>
        <p:sp>
          <p:nvSpPr>
            <p:cNvPr id="6" name="Freeform 6"/>
            <p:cNvSpPr/>
            <p:nvPr/>
          </p:nvSpPr>
          <p:spPr>
            <a:xfrm>
              <a:off x="0" y="0"/>
              <a:ext cx="988810" cy="414422"/>
            </a:xfrm>
            <a:custGeom>
              <a:avLst/>
              <a:gdLst/>
              <a:ahLst/>
              <a:cxnLst/>
              <a:rect l="l" t="t" r="r" b="b"/>
              <a:pathLst>
                <a:path w="988810" h="414422">
                  <a:moveTo>
                    <a:pt x="0" y="0"/>
                  </a:moveTo>
                  <a:lnTo>
                    <a:pt x="988810" y="0"/>
                  </a:lnTo>
                  <a:lnTo>
                    <a:pt x="988810" y="414422"/>
                  </a:lnTo>
                  <a:lnTo>
                    <a:pt x="0" y="414422"/>
                  </a:lnTo>
                  <a:close/>
                </a:path>
              </a:pathLst>
            </a:custGeom>
            <a:solidFill>
              <a:srgbClr val="FFFFFF"/>
            </a:solidFill>
          </p:spPr>
          <p:txBody>
            <a:bodyPr/>
            <a:lstStyle/>
            <a:p>
              <a:endParaRPr lang="en-GB"/>
            </a:p>
          </p:txBody>
        </p:sp>
        <p:sp>
          <p:nvSpPr>
            <p:cNvPr id="7" name="TextBox 7"/>
            <p:cNvSpPr txBox="1"/>
            <p:nvPr/>
          </p:nvSpPr>
          <p:spPr>
            <a:xfrm>
              <a:off x="0" y="-38100"/>
              <a:ext cx="988810" cy="452522"/>
            </a:xfrm>
            <a:prstGeom prst="rect">
              <a:avLst/>
            </a:prstGeom>
          </p:spPr>
          <p:txBody>
            <a:bodyPr lIns="50800" tIns="50800" rIns="50800" bIns="50800" rtlCol="0" anchor="ctr"/>
            <a:lstStyle/>
            <a:p>
              <a:pPr algn="ctr">
                <a:lnSpc>
                  <a:spcPts val="3290"/>
                </a:lnSpc>
              </a:pPr>
              <a:endParaRPr/>
            </a:p>
          </p:txBody>
        </p:sp>
      </p:grpSp>
      <p:sp>
        <p:nvSpPr>
          <p:cNvPr id="8" name="Freeform 8"/>
          <p:cNvSpPr/>
          <p:nvPr/>
        </p:nvSpPr>
        <p:spPr>
          <a:xfrm>
            <a:off x="2590813" y="5729187"/>
            <a:ext cx="861036" cy="643625"/>
          </a:xfrm>
          <a:custGeom>
            <a:avLst/>
            <a:gdLst/>
            <a:ahLst/>
            <a:cxnLst/>
            <a:rect l="l" t="t" r="r" b="b"/>
            <a:pathLst>
              <a:path w="861036" h="643625">
                <a:moveTo>
                  <a:pt x="0" y="0"/>
                </a:moveTo>
                <a:lnTo>
                  <a:pt x="861036" y="0"/>
                </a:lnTo>
                <a:lnTo>
                  <a:pt x="861036" y="643625"/>
                </a:lnTo>
                <a:lnTo>
                  <a:pt x="0" y="643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9" name="Group 9"/>
          <p:cNvGrpSpPr/>
          <p:nvPr/>
        </p:nvGrpSpPr>
        <p:grpSpPr>
          <a:xfrm>
            <a:off x="0" y="0"/>
            <a:ext cx="18288000" cy="1445847"/>
            <a:chOff x="0" y="0"/>
            <a:chExt cx="4816593" cy="380799"/>
          </a:xfrm>
        </p:grpSpPr>
        <p:sp>
          <p:nvSpPr>
            <p:cNvPr id="10" name="Freeform 10"/>
            <p:cNvSpPr/>
            <p:nvPr/>
          </p:nvSpPr>
          <p:spPr>
            <a:xfrm>
              <a:off x="0" y="0"/>
              <a:ext cx="4816592" cy="380799"/>
            </a:xfrm>
            <a:custGeom>
              <a:avLst/>
              <a:gdLst/>
              <a:ahLst/>
              <a:cxnLst/>
              <a:rect l="l" t="t" r="r" b="b"/>
              <a:pathLst>
                <a:path w="4816592" h="380799">
                  <a:moveTo>
                    <a:pt x="0" y="0"/>
                  </a:moveTo>
                  <a:lnTo>
                    <a:pt x="4816592" y="0"/>
                  </a:lnTo>
                  <a:lnTo>
                    <a:pt x="4816592" y="380799"/>
                  </a:lnTo>
                  <a:lnTo>
                    <a:pt x="0" y="380799"/>
                  </a:lnTo>
                  <a:close/>
                </a:path>
              </a:pathLst>
            </a:custGeom>
            <a:solidFill>
              <a:srgbClr val="FFFFFF"/>
            </a:solidFill>
          </p:spPr>
          <p:txBody>
            <a:bodyPr/>
            <a:lstStyle/>
            <a:p>
              <a:endParaRPr lang="en-GB"/>
            </a:p>
          </p:txBody>
        </p:sp>
        <p:sp>
          <p:nvSpPr>
            <p:cNvPr id="11" name="TextBox 11"/>
            <p:cNvSpPr txBox="1"/>
            <p:nvPr/>
          </p:nvSpPr>
          <p:spPr>
            <a:xfrm>
              <a:off x="0" y="-38100"/>
              <a:ext cx="4816593" cy="418899"/>
            </a:xfrm>
            <a:prstGeom prst="rect">
              <a:avLst/>
            </a:prstGeom>
          </p:spPr>
          <p:txBody>
            <a:bodyPr lIns="50800" tIns="50800" rIns="50800" bIns="50800" rtlCol="0" anchor="ctr"/>
            <a:lstStyle/>
            <a:p>
              <a:pPr algn="ctr">
                <a:lnSpc>
                  <a:spcPts val="3290"/>
                </a:lnSpc>
              </a:pPr>
              <a:endParaRPr/>
            </a:p>
          </p:txBody>
        </p:sp>
      </p:grpSp>
      <p:sp>
        <p:nvSpPr>
          <p:cNvPr id="12" name="Freeform 12"/>
          <p:cNvSpPr/>
          <p:nvPr/>
        </p:nvSpPr>
        <p:spPr>
          <a:xfrm>
            <a:off x="506701" y="241506"/>
            <a:ext cx="5029259" cy="1092512"/>
          </a:xfrm>
          <a:custGeom>
            <a:avLst/>
            <a:gdLst/>
            <a:ahLst/>
            <a:cxnLst/>
            <a:rect l="l" t="t" r="r" b="b"/>
            <a:pathLst>
              <a:path w="5029259" h="1092512">
                <a:moveTo>
                  <a:pt x="0" y="0"/>
                </a:moveTo>
                <a:lnTo>
                  <a:pt x="5029259" y="0"/>
                </a:lnTo>
                <a:lnTo>
                  <a:pt x="5029259" y="1092512"/>
                </a:lnTo>
                <a:lnTo>
                  <a:pt x="0" y="1092512"/>
                </a:lnTo>
                <a:lnTo>
                  <a:pt x="0" y="0"/>
                </a:lnTo>
                <a:close/>
              </a:path>
            </a:pathLst>
          </a:custGeom>
          <a:blipFill>
            <a:blip r:embed="rId4"/>
            <a:stretch>
              <a:fillRect/>
            </a:stretch>
          </a:blipFill>
        </p:spPr>
        <p:txBody>
          <a:bodyPr/>
          <a:lstStyle/>
          <a:p>
            <a:endParaRPr lang="en-GB"/>
          </a:p>
        </p:txBody>
      </p:sp>
      <p:grpSp>
        <p:nvGrpSpPr>
          <p:cNvPr id="13" name="Group 13"/>
          <p:cNvGrpSpPr/>
          <p:nvPr/>
        </p:nvGrpSpPr>
        <p:grpSpPr>
          <a:xfrm>
            <a:off x="744246" y="7195325"/>
            <a:ext cx="3754386" cy="2600446"/>
            <a:chOff x="0" y="0"/>
            <a:chExt cx="988810" cy="684891"/>
          </a:xfrm>
        </p:grpSpPr>
        <p:sp>
          <p:nvSpPr>
            <p:cNvPr id="14" name="Freeform 14"/>
            <p:cNvSpPr/>
            <p:nvPr/>
          </p:nvSpPr>
          <p:spPr>
            <a:xfrm>
              <a:off x="0" y="0"/>
              <a:ext cx="988810" cy="684891"/>
            </a:xfrm>
            <a:custGeom>
              <a:avLst/>
              <a:gdLst/>
              <a:ahLst/>
              <a:cxnLst/>
              <a:rect l="l" t="t" r="r" b="b"/>
              <a:pathLst>
                <a:path w="988810" h="684891">
                  <a:moveTo>
                    <a:pt x="0" y="0"/>
                  </a:moveTo>
                  <a:lnTo>
                    <a:pt x="988810" y="0"/>
                  </a:lnTo>
                  <a:lnTo>
                    <a:pt x="988810" y="684891"/>
                  </a:lnTo>
                  <a:lnTo>
                    <a:pt x="0" y="684891"/>
                  </a:lnTo>
                  <a:close/>
                </a:path>
              </a:pathLst>
            </a:custGeom>
            <a:solidFill>
              <a:srgbClr val="FFFFFF"/>
            </a:solidFill>
          </p:spPr>
          <p:txBody>
            <a:bodyPr/>
            <a:lstStyle/>
            <a:p>
              <a:endParaRPr lang="en-GB"/>
            </a:p>
          </p:txBody>
        </p:sp>
        <p:sp>
          <p:nvSpPr>
            <p:cNvPr id="15" name="TextBox 15"/>
            <p:cNvSpPr txBox="1"/>
            <p:nvPr/>
          </p:nvSpPr>
          <p:spPr>
            <a:xfrm>
              <a:off x="0" y="-38100"/>
              <a:ext cx="988810" cy="722991"/>
            </a:xfrm>
            <a:prstGeom prst="rect">
              <a:avLst/>
            </a:prstGeom>
          </p:spPr>
          <p:txBody>
            <a:bodyPr lIns="50800" tIns="50800" rIns="50800" bIns="50800" rtlCol="0" anchor="ctr"/>
            <a:lstStyle/>
            <a:p>
              <a:pPr algn="ctr">
                <a:lnSpc>
                  <a:spcPts val="3290"/>
                </a:lnSpc>
              </a:pPr>
              <a:endParaRPr/>
            </a:p>
          </p:txBody>
        </p:sp>
      </p:grpSp>
      <p:sp>
        <p:nvSpPr>
          <p:cNvPr id="16" name="TextBox 16"/>
          <p:cNvSpPr txBox="1"/>
          <p:nvPr/>
        </p:nvSpPr>
        <p:spPr>
          <a:xfrm>
            <a:off x="1382058" y="2959250"/>
            <a:ext cx="2478763" cy="387984"/>
          </a:xfrm>
          <a:prstGeom prst="rect">
            <a:avLst/>
          </a:prstGeom>
        </p:spPr>
        <p:txBody>
          <a:bodyPr lIns="0" tIns="0" rIns="0" bIns="0" rtlCol="0" anchor="t">
            <a:spAutoFit/>
          </a:bodyPr>
          <a:lstStyle/>
          <a:p>
            <a:pPr algn="ctr">
              <a:lnSpc>
                <a:spcPts val="3290"/>
              </a:lnSpc>
            </a:pPr>
            <a:r>
              <a:rPr lang="en-US" sz="2350" dirty="0">
                <a:solidFill>
                  <a:srgbClr val="193E72"/>
                </a:solidFill>
                <a:latin typeface="Lato Bold"/>
              </a:rPr>
              <a:t>Research theme</a:t>
            </a:r>
          </a:p>
        </p:txBody>
      </p:sp>
      <p:sp>
        <p:nvSpPr>
          <p:cNvPr id="17" name="TextBox 17"/>
          <p:cNvSpPr txBox="1"/>
          <p:nvPr/>
        </p:nvSpPr>
        <p:spPr>
          <a:xfrm>
            <a:off x="1403204" y="5588407"/>
            <a:ext cx="1030605" cy="786690"/>
          </a:xfrm>
          <a:prstGeom prst="rect">
            <a:avLst/>
          </a:prstGeom>
        </p:spPr>
        <p:txBody>
          <a:bodyPr wrap="square" lIns="0" tIns="0" rIns="0" bIns="0" rtlCol="0" anchor="t">
            <a:spAutoFit/>
          </a:bodyPr>
          <a:lstStyle/>
          <a:p>
            <a:pPr algn="ctr">
              <a:lnSpc>
                <a:spcPts val="6799"/>
              </a:lnSpc>
            </a:pPr>
            <a:r>
              <a:rPr lang="en-US" sz="4856" dirty="0">
                <a:solidFill>
                  <a:srgbClr val="193E72"/>
                </a:solidFill>
                <a:latin typeface="Lato Heavy"/>
              </a:rPr>
              <a:t>3.</a:t>
            </a:r>
          </a:p>
        </p:txBody>
      </p:sp>
      <p:sp>
        <p:nvSpPr>
          <p:cNvPr id="18" name="TextBox 18"/>
          <p:cNvSpPr txBox="1"/>
          <p:nvPr/>
        </p:nvSpPr>
        <p:spPr>
          <a:xfrm>
            <a:off x="1142798" y="6542451"/>
            <a:ext cx="2957282" cy="289566"/>
          </a:xfrm>
          <a:prstGeom prst="rect">
            <a:avLst/>
          </a:prstGeom>
        </p:spPr>
        <p:txBody>
          <a:bodyPr lIns="0" tIns="0" rIns="0" bIns="0" rtlCol="0" anchor="t">
            <a:spAutoFit/>
          </a:bodyPr>
          <a:lstStyle/>
          <a:p>
            <a:pPr algn="ctr">
              <a:lnSpc>
                <a:spcPts val="2520"/>
              </a:lnSpc>
            </a:pPr>
            <a:r>
              <a:rPr lang="en-US" dirty="0">
                <a:solidFill>
                  <a:srgbClr val="000000"/>
                </a:solidFill>
                <a:latin typeface="Lato"/>
              </a:rPr>
              <a:t>public contributors involved</a:t>
            </a:r>
            <a:endParaRPr lang="en-US" sz="1800" dirty="0">
              <a:solidFill>
                <a:srgbClr val="000000"/>
              </a:solidFill>
              <a:latin typeface="Lato"/>
            </a:endParaRPr>
          </a:p>
        </p:txBody>
      </p:sp>
      <p:sp>
        <p:nvSpPr>
          <p:cNvPr id="19" name="TextBox 19"/>
          <p:cNvSpPr txBox="1"/>
          <p:nvPr/>
        </p:nvSpPr>
        <p:spPr>
          <a:xfrm>
            <a:off x="9344342" y="573381"/>
            <a:ext cx="7914958" cy="365760"/>
          </a:xfrm>
          <a:prstGeom prst="rect">
            <a:avLst/>
          </a:prstGeom>
        </p:spPr>
        <p:txBody>
          <a:bodyPr lIns="0" tIns="0" rIns="0" bIns="0" rtlCol="0" anchor="t">
            <a:spAutoFit/>
          </a:bodyPr>
          <a:lstStyle/>
          <a:p>
            <a:pPr algn="l">
              <a:lnSpc>
                <a:spcPts val="2939"/>
              </a:lnSpc>
            </a:pPr>
            <a:r>
              <a:rPr lang="en-US" sz="2099">
                <a:solidFill>
                  <a:srgbClr val="2EA9B0"/>
                </a:solidFill>
                <a:latin typeface="Lato Bold"/>
              </a:rPr>
              <a:t>Patient and Public Involvement and Engagement (PPIE) Case Study</a:t>
            </a:r>
          </a:p>
        </p:txBody>
      </p:sp>
      <p:grpSp>
        <p:nvGrpSpPr>
          <p:cNvPr id="20" name="Group 20"/>
          <p:cNvGrpSpPr/>
          <p:nvPr/>
        </p:nvGrpSpPr>
        <p:grpSpPr>
          <a:xfrm>
            <a:off x="4679607" y="2725688"/>
            <a:ext cx="4464393" cy="2553228"/>
            <a:chOff x="0" y="0"/>
            <a:chExt cx="1175807" cy="672455"/>
          </a:xfrm>
        </p:grpSpPr>
        <p:sp>
          <p:nvSpPr>
            <p:cNvPr id="21" name="Freeform 21"/>
            <p:cNvSpPr/>
            <p:nvPr/>
          </p:nvSpPr>
          <p:spPr>
            <a:xfrm>
              <a:off x="0" y="0"/>
              <a:ext cx="1175807" cy="672455"/>
            </a:xfrm>
            <a:custGeom>
              <a:avLst/>
              <a:gdLst/>
              <a:ahLst/>
              <a:cxnLst/>
              <a:rect l="l" t="t" r="r" b="b"/>
              <a:pathLst>
                <a:path w="1175807" h="672455">
                  <a:moveTo>
                    <a:pt x="0" y="0"/>
                  </a:moveTo>
                  <a:lnTo>
                    <a:pt x="1175807" y="0"/>
                  </a:lnTo>
                  <a:lnTo>
                    <a:pt x="1175807" y="672455"/>
                  </a:lnTo>
                  <a:lnTo>
                    <a:pt x="0" y="672455"/>
                  </a:lnTo>
                  <a:close/>
                </a:path>
              </a:pathLst>
            </a:custGeom>
            <a:solidFill>
              <a:srgbClr val="FFFFFF"/>
            </a:solidFill>
          </p:spPr>
          <p:txBody>
            <a:bodyPr/>
            <a:lstStyle/>
            <a:p>
              <a:endParaRPr lang="en-GB"/>
            </a:p>
          </p:txBody>
        </p:sp>
        <p:sp>
          <p:nvSpPr>
            <p:cNvPr id="22" name="TextBox 22"/>
            <p:cNvSpPr txBox="1"/>
            <p:nvPr/>
          </p:nvSpPr>
          <p:spPr>
            <a:xfrm>
              <a:off x="0" y="-38100"/>
              <a:ext cx="1175807" cy="710555"/>
            </a:xfrm>
            <a:prstGeom prst="rect">
              <a:avLst/>
            </a:prstGeom>
          </p:spPr>
          <p:txBody>
            <a:bodyPr lIns="50800" tIns="50800" rIns="50800" bIns="50800" rtlCol="0" anchor="ctr"/>
            <a:lstStyle/>
            <a:p>
              <a:pPr algn="ctr">
                <a:lnSpc>
                  <a:spcPts val="3290"/>
                </a:lnSpc>
              </a:pPr>
              <a:endParaRPr/>
            </a:p>
          </p:txBody>
        </p:sp>
      </p:grpSp>
      <p:sp>
        <p:nvSpPr>
          <p:cNvPr id="23" name="TextBox 23"/>
          <p:cNvSpPr txBox="1"/>
          <p:nvPr/>
        </p:nvSpPr>
        <p:spPr>
          <a:xfrm>
            <a:off x="4933892" y="2959250"/>
            <a:ext cx="1748045" cy="387984"/>
          </a:xfrm>
          <a:prstGeom prst="rect">
            <a:avLst/>
          </a:prstGeom>
        </p:spPr>
        <p:txBody>
          <a:bodyPr lIns="0" tIns="0" rIns="0" bIns="0" rtlCol="0" anchor="t">
            <a:spAutoFit/>
          </a:bodyPr>
          <a:lstStyle/>
          <a:p>
            <a:pPr algn="l">
              <a:lnSpc>
                <a:spcPts val="3290"/>
              </a:lnSpc>
            </a:pPr>
            <a:r>
              <a:rPr lang="en-US" sz="2350">
                <a:solidFill>
                  <a:srgbClr val="193E72"/>
                </a:solidFill>
                <a:latin typeface="Lato Bold"/>
              </a:rPr>
              <a:t>Aim</a:t>
            </a:r>
          </a:p>
        </p:txBody>
      </p:sp>
      <p:sp>
        <p:nvSpPr>
          <p:cNvPr id="24" name="TextBox 24"/>
          <p:cNvSpPr txBox="1"/>
          <p:nvPr/>
        </p:nvSpPr>
        <p:spPr>
          <a:xfrm>
            <a:off x="4933892" y="3537734"/>
            <a:ext cx="3955824" cy="1572033"/>
          </a:xfrm>
          <a:prstGeom prst="rect">
            <a:avLst/>
          </a:prstGeom>
        </p:spPr>
        <p:txBody>
          <a:bodyPr lIns="0" tIns="0" rIns="0" bIns="0" rtlCol="0" anchor="t">
            <a:spAutoFit/>
          </a:bodyPr>
          <a:lstStyle/>
          <a:p>
            <a:pPr>
              <a:lnSpc>
                <a:spcPts val="2520"/>
              </a:lnSpc>
              <a:spcBef>
                <a:spcPct val="0"/>
              </a:spcBef>
            </a:pPr>
            <a:r>
              <a:rPr lang="en-US" dirty="0">
                <a:solidFill>
                  <a:srgbClr val="000000"/>
                </a:solidFill>
                <a:latin typeface="Lato"/>
                <a:ea typeface="Lato"/>
                <a:cs typeface="Lato"/>
              </a:rPr>
              <a:t>To disseminate findings from the PCOS research and recruit new public contributors to the Hilda's (women's health) PPIE group at various local community festivals.  </a:t>
            </a:r>
            <a:endParaRPr lang="en-US" sz="1800" dirty="0">
              <a:solidFill>
                <a:srgbClr val="000000"/>
              </a:solidFill>
              <a:latin typeface="Lato"/>
              <a:ea typeface="Lato"/>
              <a:cs typeface="Lato"/>
            </a:endParaRPr>
          </a:p>
        </p:txBody>
      </p:sp>
      <p:sp>
        <p:nvSpPr>
          <p:cNvPr id="25" name="TextBox 25"/>
          <p:cNvSpPr txBox="1"/>
          <p:nvPr/>
        </p:nvSpPr>
        <p:spPr>
          <a:xfrm>
            <a:off x="2004279" y="7395350"/>
            <a:ext cx="1253907" cy="387984"/>
          </a:xfrm>
          <a:prstGeom prst="rect">
            <a:avLst/>
          </a:prstGeom>
        </p:spPr>
        <p:txBody>
          <a:bodyPr lIns="0" tIns="0" rIns="0" bIns="0" rtlCol="0" anchor="t">
            <a:spAutoFit/>
          </a:bodyPr>
          <a:lstStyle/>
          <a:p>
            <a:pPr algn="ctr">
              <a:lnSpc>
                <a:spcPts val="3290"/>
              </a:lnSpc>
            </a:pPr>
            <a:r>
              <a:rPr lang="en-US" sz="2350">
                <a:solidFill>
                  <a:srgbClr val="193E72"/>
                </a:solidFill>
                <a:latin typeface="Lato Bold"/>
              </a:rPr>
              <a:t>Methods</a:t>
            </a:r>
          </a:p>
        </p:txBody>
      </p:sp>
      <p:grpSp>
        <p:nvGrpSpPr>
          <p:cNvPr id="26" name="Group 26"/>
          <p:cNvGrpSpPr/>
          <p:nvPr/>
        </p:nvGrpSpPr>
        <p:grpSpPr>
          <a:xfrm>
            <a:off x="9344342" y="2725688"/>
            <a:ext cx="8153813" cy="3003499"/>
            <a:chOff x="0" y="0"/>
            <a:chExt cx="2147506" cy="791045"/>
          </a:xfrm>
        </p:grpSpPr>
        <p:sp>
          <p:nvSpPr>
            <p:cNvPr id="27" name="Freeform 27"/>
            <p:cNvSpPr/>
            <p:nvPr/>
          </p:nvSpPr>
          <p:spPr>
            <a:xfrm>
              <a:off x="0" y="0"/>
              <a:ext cx="2147506" cy="791045"/>
            </a:xfrm>
            <a:custGeom>
              <a:avLst/>
              <a:gdLst/>
              <a:ahLst/>
              <a:cxnLst/>
              <a:rect l="l" t="t" r="r" b="b"/>
              <a:pathLst>
                <a:path w="2147506" h="791045">
                  <a:moveTo>
                    <a:pt x="0" y="0"/>
                  </a:moveTo>
                  <a:lnTo>
                    <a:pt x="2147506" y="0"/>
                  </a:lnTo>
                  <a:lnTo>
                    <a:pt x="2147506" y="791045"/>
                  </a:lnTo>
                  <a:lnTo>
                    <a:pt x="0" y="791045"/>
                  </a:lnTo>
                  <a:close/>
                </a:path>
              </a:pathLst>
            </a:custGeom>
            <a:solidFill>
              <a:srgbClr val="FFFFFF"/>
            </a:solidFill>
          </p:spPr>
          <p:txBody>
            <a:bodyPr/>
            <a:lstStyle/>
            <a:p>
              <a:endParaRPr lang="en-GB"/>
            </a:p>
          </p:txBody>
        </p:sp>
        <p:sp>
          <p:nvSpPr>
            <p:cNvPr id="28" name="TextBox 28"/>
            <p:cNvSpPr txBox="1"/>
            <p:nvPr/>
          </p:nvSpPr>
          <p:spPr>
            <a:xfrm>
              <a:off x="0" y="-38100"/>
              <a:ext cx="2147506" cy="829145"/>
            </a:xfrm>
            <a:prstGeom prst="rect">
              <a:avLst/>
            </a:prstGeom>
          </p:spPr>
          <p:txBody>
            <a:bodyPr lIns="50800" tIns="50800" rIns="50800" bIns="50800" rtlCol="0" anchor="ctr"/>
            <a:lstStyle/>
            <a:p>
              <a:pPr algn="ctr">
                <a:lnSpc>
                  <a:spcPts val="3290"/>
                </a:lnSpc>
              </a:pPr>
              <a:endParaRPr/>
            </a:p>
          </p:txBody>
        </p:sp>
      </p:grpSp>
      <p:sp>
        <p:nvSpPr>
          <p:cNvPr id="29" name="TextBox 29"/>
          <p:cNvSpPr txBox="1"/>
          <p:nvPr/>
        </p:nvSpPr>
        <p:spPr>
          <a:xfrm>
            <a:off x="9658350" y="2959250"/>
            <a:ext cx="2913203" cy="387984"/>
          </a:xfrm>
          <a:prstGeom prst="rect">
            <a:avLst/>
          </a:prstGeom>
        </p:spPr>
        <p:txBody>
          <a:bodyPr lIns="0" tIns="0" rIns="0" bIns="0" rtlCol="0" anchor="t">
            <a:spAutoFit/>
          </a:bodyPr>
          <a:lstStyle/>
          <a:p>
            <a:pPr algn="l">
              <a:lnSpc>
                <a:spcPts val="3290"/>
              </a:lnSpc>
            </a:pPr>
            <a:r>
              <a:rPr lang="en-US" sz="2350">
                <a:solidFill>
                  <a:srgbClr val="193E72"/>
                </a:solidFill>
                <a:latin typeface="Lato Bold"/>
              </a:rPr>
              <a:t>Involvement included</a:t>
            </a:r>
          </a:p>
        </p:txBody>
      </p:sp>
      <p:grpSp>
        <p:nvGrpSpPr>
          <p:cNvPr id="30" name="Group 30"/>
          <p:cNvGrpSpPr/>
          <p:nvPr/>
        </p:nvGrpSpPr>
        <p:grpSpPr>
          <a:xfrm>
            <a:off x="4679607" y="5450366"/>
            <a:ext cx="4464393" cy="4345404"/>
            <a:chOff x="0" y="0"/>
            <a:chExt cx="1175807" cy="1144469"/>
          </a:xfrm>
        </p:grpSpPr>
        <p:sp>
          <p:nvSpPr>
            <p:cNvPr id="31" name="Freeform 31"/>
            <p:cNvSpPr/>
            <p:nvPr/>
          </p:nvSpPr>
          <p:spPr>
            <a:xfrm>
              <a:off x="0" y="0"/>
              <a:ext cx="1175807" cy="1144469"/>
            </a:xfrm>
            <a:custGeom>
              <a:avLst/>
              <a:gdLst/>
              <a:ahLst/>
              <a:cxnLst/>
              <a:rect l="l" t="t" r="r" b="b"/>
              <a:pathLst>
                <a:path w="1175807" h="1144469">
                  <a:moveTo>
                    <a:pt x="0" y="0"/>
                  </a:moveTo>
                  <a:lnTo>
                    <a:pt x="1175807" y="0"/>
                  </a:lnTo>
                  <a:lnTo>
                    <a:pt x="1175807" y="1144469"/>
                  </a:lnTo>
                  <a:lnTo>
                    <a:pt x="0" y="1144469"/>
                  </a:lnTo>
                  <a:close/>
                </a:path>
              </a:pathLst>
            </a:custGeom>
            <a:solidFill>
              <a:srgbClr val="FFFFFF"/>
            </a:solidFill>
          </p:spPr>
          <p:txBody>
            <a:bodyPr/>
            <a:lstStyle/>
            <a:p>
              <a:endParaRPr lang="en-GB"/>
            </a:p>
          </p:txBody>
        </p:sp>
        <p:sp>
          <p:nvSpPr>
            <p:cNvPr id="32" name="TextBox 32"/>
            <p:cNvSpPr txBox="1"/>
            <p:nvPr/>
          </p:nvSpPr>
          <p:spPr>
            <a:xfrm>
              <a:off x="0" y="-38100"/>
              <a:ext cx="1175807" cy="1182569"/>
            </a:xfrm>
            <a:prstGeom prst="rect">
              <a:avLst/>
            </a:prstGeom>
          </p:spPr>
          <p:txBody>
            <a:bodyPr lIns="50800" tIns="50800" rIns="50800" bIns="50800" rtlCol="0" anchor="ctr"/>
            <a:lstStyle/>
            <a:p>
              <a:pPr algn="ctr">
                <a:lnSpc>
                  <a:spcPts val="3290"/>
                </a:lnSpc>
              </a:pPr>
              <a:endParaRPr/>
            </a:p>
          </p:txBody>
        </p:sp>
      </p:grpSp>
      <p:sp>
        <p:nvSpPr>
          <p:cNvPr id="33" name="TextBox 33"/>
          <p:cNvSpPr txBox="1"/>
          <p:nvPr/>
        </p:nvSpPr>
        <p:spPr>
          <a:xfrm>
            <a:off x="4933892" y="5708895"/>
            <a:ext cx="1748045" cy="387984"/>
          </a:xfrm>
          <a:prstGeom prst="rect">
            <a:avLst/>
          </a:prstGeom>
        </p:spPr>
        <p:txBody>
          <a:bodyPr lIns="0" tIns="0" rIns="0" bIns="0" rtlCol="0" anchor="t">
            <a:spAutoFit/>
          </a:bodyPr>
          <a:lstStyle/>
          <a:p>
            <a:pPr algn="l">
              <a:lnSpc>
                <a:spcPts val="3290"/>
              </a:lnSpc>
              <a:spcBef>
                <a:spcPct val="0"/>
              </a:spcBef>
            </a:pPr>
            <a:r>
              <a:rPr lang="en-US" sz="2350">
                <a:solidFill>
                  <a:srgbClr val="193E72"/>
                </a:solidFill>
                <a:latin typeface="Lato Bold"/>
              </a:rPr>
              <a:t>Best practice</a:t>
            </a:r>
          </a:p>
        </p:txBody>
      </p:sp>
      <p:sp>
        <p:nvSpPr>
          <p:cNvPr id="34" name="TextBox 34"/>
          <p:cNvSpPr txBox="1"/>
          <p:nvPr/>
        </p:nvSpPr>
        <p:spPr>
          <a:xfrm>
            <a:off x="4933892" y="6230229"/>
            <a:ext cx="3955824" cy="3816238"/>
          </a:xfrm>
          <a:prstGeom prst="rect">
            <a:avLst/>
          </a:prstGeom>
        </p:spPr>
        <p:txBody>
          <a:bodyPr lIns="0" tIns="0" rIns="0" bIns="0" rtlCol="0" anchor="t">
            <a:spAutoFit/>
          </a:bodyPr>
          <a:lstStyle/>
          <a:p>
            <a:pPr marL="388620" lvl="1" indent="-194310">
              <a:lnSpc>
                <a:spcPts val="2520"/>
              </a:lnSpc>
              <a:buFont typeface="Arial"/>
              <a:buChar char="•"/>
            </a:pPr>
            <a:r>
              <a:rPr lang="en-US" dirty="0">
                <a:solidFill>
                  <a:srgbClr val="000000"/>
                </a:solidFill>
                <a:latin typeface="Lato"/>
              </a:rPr>
              <a:t>Taking research out to the community, positioning science alongside music, art, food and wider culture to increase engagement.</a:t>
            </a:r>
            <a:endParaRPr lang="en-US" dirty="0"/>
          </a:p>
          <a:p>
            <a:pPr marL="388620" lvl="1" indent="-194310">
              <a:lnSpc>
                <a:spcPts val="2520"/>
              </a:lnSpc>
              <a:buFont typeface="Arial"/>
              <a:buChar char="•"/>
            </a:pPr>
            <a:r>
              <a:rPr lang="en-US" dirty="0">
                <a:solidFill>
                  <a:srgbClr val="000000"/>
                </a:solidFill>
                <a:latin typeface="Lato"/>
                <a:ea typeface="Lato"/>
                <a:cs typeface="Lato"/>
              </a:rPr>
              <a:t>Increased engagement with ethnically </a:t>
            </a:r>
            <a:r>
              <a:rPr lang="en-US" dirty="0" err="1">
                <a:solidFill>
                  <a:srgbClr val="000000"/>
                </a:solidFill>
                <a:latin typeface="Lato"/>
                <a:ea typeface="Lato"/>
                <a:cs typeface="Lato"/>
              </a:rPr>
              <a:t>minoritised</a:t>
            </a:r>
            <a:r>
              <a:rPr lang="en-US" dirty="0">
                <a:solidFill>
                  <a:srgbClr val="000000"/>
                </a:solidFill>
                <a:latin typeface="Lato"/>
                <a:ea typeface="Lato"/>
                <a:cs typeface="Lato"/>
              </a:rPr>
              <a:t> groups. </a:t>
            </a:r>
          </a:p>
          <a:p>
            <a:pPr marL="388620" lvl="1" indent="-194310">
              <a:lnSpc>
                <a:spcPts val="2520"/>
              </a:lnSpc>
              <a:buFont typeface="Arial"/>
              <a:buChar char="•"/>
            </a:pPr>
            <a:r>
              <a:rPr lang="en-US" dirty="0">
                <a:solidFill>
                  <a:srgbClr val="000000"/>
                </a:solidFill>
                <a:latin typeface="Lato"/>
                <a:ea typeface="Lato"/>
                <a:cs typeface="Lato"/>
              </a:rPr>
              <a:t>Visitors to the stand heard directly from public contributors to build trust, aid recruitment and disseminate research findings.</a:t>
            </a:r>
          </a:p>
          <a:p>
            <a:pPr marL="194310" lvl="1">
              <a:lnSpc>
                <a:spcPts val="2520"/>
              </a:lnSpc>
            </a:pPr>
            <a:endParaRPr lang="en-US" dirty="0">
              <a:solidFill>
                <a:srgbClr val="000000"/>
              </a:solidFill>
              <a:latin typeface="Lato"/>
              <a:ea typeface="Lato"/>
              <a:cs typeface="Lato"/>
            </a:endParaRPr>
          </a:p>
        </p:txBody>
      </p:sp>
      <p:sp>
        <p:nvSpPr>
          <p:cNvPr id="35" name="TextBox 35"/>
          <p:cNvSpPr txBox="1"/>
          <p:nvPr/>
        </p:nvSpPr>
        <p:spPr>
          <a:xfrm>
            <a:off x="9658350" y="3544815"/>
            <a:ext cx="7504615" cy="1892634"/>
          </a:xfrm>
          <a:prstGeom prst="rect">
            <a:avLst/>
          </a:prstGeom>
        </p:spPr>
        <p:txBody>
          <a:bodyPr lIns="0" tIns="0" rIns="0" bIns="0" rtlCol="0" anchor="t">
            <a:spAutoFit/>
          </a:bodyPr>
          <a:lstStyle/>
          <a:p>
            <a:pPr marL="388620" lvl="1" indent="-194310">
              <a:lnSpc>
                <a:spcPts val="2520"/>
              </a:lnSpc>
              <a:buFont typeface="Arial"/>
              <a:buChar char="•"/>
            </a:pPr>
            <a:r>
              <a:rPr lang="en-US" dirty="0">
                <a:solidFill>
                  <a:srgbClr val="000000"/>
                </a:solidFill>
                <a:latin typeface="Lato"/>
              </a:rPr>
              <a:t>Public contributors from the Hilda's women's health PPIE group attended various local community festivals to help disseminate research findings (including stands at CoCoMad Festival, the Birmingham Mela Festival and Simmer Down Festival).</a:t>
            </a:r>
            <a:endParaRPr lang="en-US" dirty="0"/>
          </a:p>
          <a:p>
            <a:pPr marL="388620" lvl="1" indent="-194310">
              <a:lnSpc>
                <a:spcPts val="2520"/>
              </a:lnSpc>
              <a:buFont typeface="Arial"/>
              <a:buChar char="•"/>
            </a:pPr>
            <a:r>
              <a:rPr lang="en-US" dirty="0">
                <a:solidFill>
                  <a:srgbClr val="000000"/>
                </a:solidFill>
                <a:latin typeface="Lato"/>
                <a:ea typeface="Lato"/>
                <a:cs typeface="Lato"/>
              </a:rPr>
              <a:t>Engaged audiences with a "myth busting quiz" and invited visitors to share their reflections and thoughts on PCOS and women's health.</a:t>
            </a:r>
            <a:endParaRPr lang="en-US" sz="1800" dirty="0">
              <a:solidFill>
                <a:srgbClr val="000000"/>
              </a:solidFill>
              <a:latin typeface="Lato"/>
              <a:ea typeface="Lato"/>
              <a:cs typeface="Lato"/>
            </a:endParaRPr>
          </a:p>
        </p:txBody>
      </p:sp>
      <p:grpSp>
        <p:nvGrpSpPr>
          <p:cNvPr id="36" name="Group 36"/>
          <p:cNvGrpSpPr/>
          <p:nvPr/>
        </p:nvGrpSpPr>
        <p:grpSpPr>
          <a:xfrm>
            <a:off x="9344342" y="5911973"/>
            <a:ext cx="8153813" cy="3883798"/>
            <a:chOff x="0" y="0"/>
            <a:chExt cx="2147506" cy="1022893"/>
          </a:xfrm>
        </p:grpSpPr>
        <p:sp>
          <p:nvSpPr>
            <p:cNvPr id="37" name="Freeform 37"/>
            <p:cNvSpPr/>
            <p:nvPr/>
          </p:nvSpPr>
          <p:spPr>
            <a:xfrm>
              <a:off x="0" y="0"/>
              <a:ext cx="2147506" cy="1022893"/>
            </a:xfrm>
            <a:custGeom>
              <a:avLst/>
              <a:gdLst/>
              <a:ahLst/>
              <a:cxnLst/>
              <a:rect l="l" t="t" r="r" b="b"/>
              <a:pathLst>
                <a:path w="2147506" h="1022893">
                  <a:moveTo>
                    <a:pt x="0" y="0"/>
                  </a:moveTo>
                  <a:lnTo>
                    <a:pt x="2147506" y="0"/>
                  </a:lnTo>
                  <a:lnTo>
                    <a:pt x="2147506" y="1022893"/>
                  </a:lnTo>
                  <a:lnTo>
                    <a:pt x="0" y="1022893"/>
                  </a:lnTo>
                  <a:close/>
                </a:path>
              </a:pathLst>
            </a:custGeom>
            <a:solidFill>
              <a:srgbClr val="FFFFFF"/>
            </a:solidFill>
          </p:spPr>
          <p:txBody>
            <a:bodyPr/>
            <a:lstStyle/>
            <a:p>
              <a:endParaRPr lang="en-GB"/>
            </a:p>
          </p:txBody>
        </p:sp>
        <p:sp>
          <p:nvSpPr>
            <p:cNvPr id="38" name="TextBox 38"/>
            <p:cNvSpPr txBox="1"/>
            <p:nvPr/>
          </p:nvSpPr>
          <p:spPr>
            <a:xfrm>
              <a:off x="0" y="-38100"/>
              <a:ext cx="2147506" cy="1060993"/>
            </a:xfrm>
            <a:prstGeom prst="rect">
              <a:avLst/>
            </a:prstGeom>
          </p:spPr>
          <p:txBody>
            <a:bodyPr lIns="50800" tIns="50800" rIns="50800" bIns="50800" rtlCol="0" anchor="ctr"/>
            <a:lstStyle/>
            <a:p>
              <a:pPr algn="ctr">
                <a:lnSpc>
                  <a:spcPts val="3290"/>
                </a:lnSpc>
              </a:pPr>
              <a:endParaRPr/>
            </a:p>
          </p:txBody>
        </p:sp>
      </p:grpSp>
      <p:sp>
        <p:nvSpPr>
          <p:cNvPr id="39" name="TextBox 39"/>
          <p:cNvSpPr txBox="1"/>
          <p:nvPr/>
        </p:nvSpPr>
        <p:spPr>
          <a:xfrm>
            <a:off x="9658350" y="6094246"/>
            <a:ext cx="3557106" cy="387984"/>
          </a:xfrm>
          <a:prstGeom prst="rect">
            <a:avLst/>
          </a:prstGeom>
        </p:spPr>
        <p:txBody>
          <a:bodyPr lIns="0" tIns="0" rIns="0" bIns="0" rtlCol="0" anchor="t">
            <a:spAutoFit/>
          </a:bodyPr>
          <a:lstStyle/>
          <a:p>
            <a:pPr algn="l">
              <a:lnSpc>
                <a:spcPts val="3290"/>
              </a:lnSpc>
            </a:pPr>
            <a:r>
              <a:rPr lang="en-US" sz="2350">
                <a:solidFill>
                  <a:srgbClr val="193E72"/>
                </a:solidFill>
                <a:latin typeface="Lato Bold"/>
              </a:rPr>
              <a:t>Impact of PPIE</a:t>
            </a:r>
          </a:p>
        </p:txBody>
      </p:sp>
      <p:sp>
        <p:nvSpPr>
          <p:cNvPr id="40" name="TextBox 40"/>
          <p:cNvSpPr txBox="1"/>
          <p:nvPr/>
        </p:nvSpPr>
        <p:spPr>
          <a:xfrm>
            <a:off x="9631283" y="6550895"/>
            <a:ext cx="7504615" cy="3174972"/>
          </a:xfrm>
          <a:prstGeom prst="rect">
            <a:avLst/>
          </a:prstGeom>
        </p:spPr>
        <p:txBody>
          <a:bodyPr lIns="0" tIns="0" rIns="0" bIns="0" rtlCol="0" anchor="t">
            <a:spAutoFit/>
          </a:bodyPr>
          <a:lstStyle/>
          <a:p>
            <a:pPr marL="388620" lvl="1" indent="-194310" algn="l">
              <a:lnSpc>
                <a:spcPts val="2520"/>
              </a:lnSpc>
              <a:buFont typeface="Arial"/>
              <a:buChar char="•"/>
            </a:pPr>
            <a:r>
              <a:rPr lang="en-US" sz="1800" dirty="0">
                <a:solidFill>
                  <a:srgbClr val="000000"/>
                </a:solidFill>
                <a:latin typeface="Lato"/>
              </a:rPr>
              <a:t>S</a:t>
            </a:r>
            <a:r>
              <a:rPr lang="en-US" dirty="0">
                <a:solidFill>
                  <a:srgbClr val="000000"/>
                </a:solidFill>
                <a:latin typeface="Lato"/>
              </a:rPr>
              <a:t>everal members of the public volunteered stories about their own struggles with PCOS. In particular some expressed an interest in improving their own fertility or supporting family/friends struggling with fertility due to PCOS. Whilst recruitment into research was not a direct aim of our engagement, PPIE members facilitated us to signpost to the LOCI trial at Birmingham, raising awareness of active research and potentially diversifying recruitment (although not possible to track this directly as referrals must be made via a local GP)</a:t>
            </a:r>
            <a:endParaRPr lang="en-US" sz="1800" dirty="0">
              <a:solidFill>
                <a:srgbClr val="000000"/>
              </a:solidFill>
              <a:latin typeface="Lato"/>
            </a:endParaRPr>
          </a:p>
          <a:p>
            <a:pPr marL="388620" lvl="1" indent="-194310" algn="l">
              <a:lnSpc>
                <a:spcPts val="2520"/>
              </a:lnSpc>
              <a:buFont typeface="Arial"/>
              <a:buChar char="•"/>
            </a:pPr>
            <a:r>
              <a:rPr lang="en-US" sz="1800" dirty="0">
                <a:solidFill>
                  <a:srgbClr val="000000"/>
                </a:solidFill>
                <a:latin typeface="Lato"/>
              </a:rPr>
              <a:t>The quiz also revealed a lack of societal awareness on the metabolic risks of PCOS, highlighting specific areas for future public engagement.</a:t>
            </a:r>
          </a:p>
        </p:txBody>
      </p:sp>
      <p:sp>
        <p:nvSpPr>
          <p:cNvPr id="41" name="TextBox 41"/>
          <p:cNvSpPr txBox="1"/>
          <p:nvPr/>
        </p:nvSpPr>
        <p:spPr>
          <a:xfrm>
            <a:off x="744246" y="1743978"/>
            <a:ext cx="16753909" cy="562610"/>
          </a:xfrm>
          <a:prstGeom prst="rect">
            <a:avLst/>
          </a:prstGeom>
        </p:spPr>
        <p:txBody>
          <a:bodyPr lIns="0" tIns="0" rIns="0" bIns="0" rtlCol="0" anchor="t">
            <a:spAutoFit/>
          </a:bodyPr>
          <a:lstStyle/>
          <a:p>
            <a:pPr>
              <a:lnSpc>
                <a:spcPts val="4690"/>
              </a:lnSpc>
            </a:pPr>
            <a:r>
              <a:rPr lang="en-US" sz="3350" dirty="0">
                <a:solidFill>
                  <a:srgbClr val="193E72"/>
                </a:solidFill>
                <a:latin typeface="Lato Bold"/>
              </a:rPr>
              <a:t>Community Engagement on Polycystic Ovary Syndrome (PCOS) research</a:t>
            </a:r>
          </a:p>
        </p:txBody>
      </p:sp>
      <p:sp>
        <p:nvSpPr>
          <p:cNvPr id="42" name="TextBox 42"/>
          <p:cNvSpPr txBox="1"/>
          <p:nvPr/>
        </p:nvSpPr>
        <p:spPr>
          <a:xfrm>
            <a:off x="1142798" y="3567675"/>
            <a:ext cx="2957282" cy="289631"/>
          </a:xfrm>
          <a:prstGeom prst="rect">
            <a:avLst/>
          </a:prstGeom>
        </p:spPr>
        <p:txBody>
          <a:bodyPr lIns="0" tIns="0" rIns="0" bIns="0" rtlCol="0" anchor="t">
            <a:spAutoFit/>
          </a:bodyPr>
          <a:lstStyle/>
          <a:p>
            <a:pPr algn="ctr">
              <a:lnSpc>
                <a:spcPts val="2520"/>
              </a:lnSpc>
              <a:spcBef>
                <a:spcPct val="0"/>
              </a:spcBef>
            </a:pPr>
            <a:endParaRPr lang="en-US" sz="1800" dirty="0">
              <a:solidFill>
                <a:srgbClr val="000000"/>
              </a:solidFill>
              <a:latin typeface="Lato"/>
              <a:ea typeface="Lato"/>
              <a:cs typeface="Lato"/>
            </a:endParaRPr>
          </a:p>
        </p:txBody>
      </p:sp>
      <p:sp>
        <p:nvSpPr>
          <p:cNvPr id="43" name="TextBox 43"/>
          <p:cNvSpPr txBox="1"/>
          <p:nvPr/>
        </p:nvSpPr>
        <p:spPr>
          <a:xfrm>
            <a:off x="1142798" y="7954784"/>
            <a:ext cx="2957282" cy="944880"/>
          </a:xfrm>
          <a:prstGeom prst="rect">
            <a:avLst/>
          </a:prstGeom>
        </p:spPr>
        <p:txBody>
          <a:bodyPr lIns="0" tIns="0" rIns="0" bIns="0" rtlCol="0" anchor="t">
            <a:spAutoFit/>
          </a:bodyPr>
          <a:lstStyle/>
          <a:p>
            <a:pPr algn="ctr">
              <a:lnSpc>
                <a:spcPts val="2520"/>
              </a:lnSpc>
              <a:spcBef>
                <a:spcPct val="0"/>
              </a:spcBef>
            </a:pPr>
            <a:r>
              <a:rPr lang="en-US" sz="1800" dirty="0">
                <a:solidFill>
                  <a:srgbClr val="000000"/>
                </a:solidFill>
                <a:latin typeface="Lato"/>
              </a:rPr>
              <a:t>Paste relevant method(s) icon and name here from next slide</a:t>
            </a:r>
          </a:p>
        </p:txBody>
      </p:sp>
      <p:grpSp>
        <p:nvGrpSpPr>
          <p:cNvPr id="47" name="Group 46">
            <a:extLst>
              <a:ext uri="{FF2B5EF4-FFF2-40B4-BE49-F238E27FC236}">
                <a16:creationId xmlns:a16="http://schemas.microsoft.com/office/drawing/2014/main" id="{8FD6C246-62FB-89F1-0871-F8A78E16AE1A}"/>
              </a:ext>
            </a:extLst>
          </p:cNvPr>
          <p:cNvGrpSpPr/>
          <p:nvPr/>
        </p:nvGrpSpPr>
        <p:grpSpPr>
          <a:xfrm>
            <a:off x="1263685" y="3395629"/>
            <a:ext cx="2687903" cy="1554914"/>
            <a:chOff x="3758578" y="2144898"/>
            <a:chExt cx="2687903" cy="1554914"/>
          </a:xfrm>
        </p:grpSpPr>
        <p:sp>
          <p:nvSpPr>
            <p:cNvPr id="45" name="Freeform 8">
              <a:extLst>
                <a:ext uri="{FF2B5EF4-FFF2-40B4-BE49-F238E27FC236}">
                  <a16:creationId xmlns:a16="http://schemas.microsoft.com/office/drawing/2014/main" id="{38CBAA5C-C993-9F7D-97ED-36D513922E00}"/>
                </a:ext>
              </a:extLst>
            </p:cNvPr>
            <p:cNvSpPr/>
            <p:nvPr/>
          </p:nvSpPr>
          <p:spPr>
            <a:xfrm>
              <a:off x="4557963" y="2144898"/>
              <a:ext cx="1089133" cy="1119528"/>
            </a:xfrm>
            <a:custGeom>
              <a:avLst/>
              <a:gdLst/>
              <a:ahLst/>
              <a:cxnLst/>
              <a:rect l="l" t="t" r="r" b="b"/>
              <a:pathLst>
                <a:path w="1452178" h="1492704">
                  <a:moveTo>
                    <a:pt x="0" y="0"/>
                  </a:moveTo>
                  <a:lnTo>
                    <a:pt x="1452178" y="0"/>
                  </a:lnTo>
                  <a:lnTo>
                    <a:pt x="1452178" y="1492704"/>
                  </a:lnTo>
                  <a:lnTo>
                    <a:pt x="0" y="1492704"/>
                  </a:lnTo>
                  <a:lnTo>
                    <a:pt x="0" y="0"/>
                  </a:lnTo>
                  <a:close/>
                </a:path>
              </a:pathLst>
            </a:custGeom>
            <a:blipFill>
              <a:blip r:embed="rId5"/>
              <a:stretch>
                <a:fillRect/>
              </a:stretch>
            </a:blipFill>
          </p:spPr>
          <p:txBody>
            <a:bodyPr/>
            <a:lstStyle/>
            <a:p>
              <a:endParaRPr lang="en-GB"/>
            </a:p>
          </p:txBody>
        </p:sp>
        <p:sp>
          <p:nvSpPr>
            <p:cNvPr id="46" name="TextBox 9">
              <a:extLst>
                <a:ext uri="{FF2B5EF4-FFF2-40B4-BE49-F238E27FC236}">
                  <a16:creationId xmlns:a16="http://schemas.microsoft.com/office/drawing/2014/main" id="{0B3ECB9F-71D5-46CE-7DDE-E3943EDCE4C6}"/>
                </a:ext>
              </a:extLst>
            </p:cNvPr>
            <p:cNvSpPr txBox="1"/>
            <p:nvPr/>
          </p:nvSpPr>
          <p:spPr>
            <a:xfrm>
              <a:off x="3758578" y="3395488"/>
              <a:ext cx="2687903" cy="304324"/>
            </a:xfrm>
            <a:prstGeom prst="rect">
              <a:avLst/>
            </a:prstGeom>
          </p:spPr>
          <p:txBody>
            <a:bodyPr lIns="0" tIns="0" rIns="0" bIns="0" rtlCol="0" anchor="t">
              <a:spAutoFit/>
            </a:bodyPr>
            <a:lstStyle/>
            <a:p>
              <a:pPr algn="ctr">
                <a:lnSpc>
                  <a:spcPts val="2520"/>
                </a:lnSpc>
              </a:pPr>
              <a:r>
                <a:rPr lang="en-US" sz="1800" dirty="0">
                  <a:solidFill>
                    <a:srgbClr val="000000"/>
                  </a:solidFill>
                  <a:latin typeface="Lato"/>
                </a:rPr>
                <a:t>Women’s metabolic health</a:t>
              </a:r>
            </a:p>
          </p:txBody>
        </p:sp>
      </p:gr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49982d-e1bb-4d20-b4b6-392532867626">
      <Terms xmlns="http://schemas.microsoft.com/office/infopath/2007/PartnerControls"/>
    </lcf76f155ced4ddcb4097134ff3c332f>
    <TaxCatchAll xmlns="ed3add7f-11e0-4451-9a02-71f0c68bff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DAFF1401DC244D82E9AA8590E8BA11" ma:contentTypeVersion="13" ma:contentTypeDescription="Create a new document." ma:contentTypeScope="" ma:versionID="f61e2ccfff0d49aa6d38572c8b5f351a">
  <xsd:schema xmlns:xsd="http://www.w3.org/2001/XMLSchema" xmlns:xs="http://www.w3.org/2001/XMLSchema" xmlns:p="http://schemas.microsoft.com/office/2006/metadata/properties" xmlns:ns2="e349982d-e1bb-4d20-b4b6-392532867626" xmlns:ns3="ed3add7f-11e0-4451-9a02-71f0c68bffd7" targetNamespace="http://schemas.microsoft.com/office/2006/metadata/properties" ma:root="true" ma:fieldsID="09ca3b713d99b565fa6cb355d9622c59" ns2:_="" ns3:_="">
    <xsd:import namespace="e349982d-e1bb-4d20-b4b6-392532867626"/>
    <xsd:import namespace="ed3add7f-11e0-4451-9a02-71f0c68bff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9982d-e1bb-4d20-b4b6-392532867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3add7f-11e0-4451-9a02-71f0c68bff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cf367c9-706d-4f45-ba3a-c75a26ce1532}" ma:internalName="TaxCatchAll" ma:showField="CatchAllData" ma:web="ed3add7f-11e0-4451-9a02-71f0c68bf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6C102A-D7C8-4638-93F2-626774D2B18A}">
  <ds:schemaRefs>
    <ds:schemaRef ds:uri="http://purl.org/dc/elements/1.1/"/>
    <ds:schemaRef ds:uri="ed3add7f-11e0-4451-9a02-71f0c68bffd7"/>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e349982d-e1bb-4d20-b4b6-392532867626"/>
    <ds:schemaRef ds:uri="http://www.w3.org/XML/1998/namespace"/>
    <ds:schemaRef ds:uri="http://purl.org/dc/dcmitype/"/>
  </ds:schemaRefs>
</ds:datastoreItem>
</file>

<file path=customXml/itemProps2.xml><?xml version="1.0" encoding="utf-8"?>
<ds:datastoreItem xmlns:ds="http://schemas.openxmlformats.org/officeDocument/2006/customXml" ds:itemID="{4610F547-6065-4731-B2DD-993CA9ADFB14}">
  <ds:schemaRefs>
    <ds:schemaRef ds:uri="http://schemas.microsoft.com/sharepoint/v3/contenttype/forms"/>
  </ds:schemaRefs>
</ds:datastoreItem>
</file>

<file path=customXml/itemProps3.xml><?xml version="1.0" encoding="utf-8"?>
<ds:datastoreItem xmlns:ds="http://schemas.openxmlformats.org/officeDocument/2006/customXml" ds:itemID="{A9E2F82E-C408-4364-B3AE-83D780167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9982d-e1bb-4d20-b4b6-392532867626"/>
    <ds:schemaRef ds:uri="ed3add7f-11e0-4451-9a02-71f0c68bf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TotalTime>
  <Words>303</Words>
  <Application>Microsoft Office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PPIE case study</dc:title>
  <dc:creator>Claire Wickett (CMH - Research and Knowledge Transfer)</dc:creator>
  <cp:lastModifiedBy>Claire Wickett (CMH - Research and Knowledge Transfer)</cp:lastModifiedBy>
  <cp:revision>111</cp:revision>
  <dcterms:created xsi:type="dcterms:W3CDTF">2006-08-16T00:00:00Z</dcterms:created>
  <dcterms:modified xsi:type="dcterms:W3CDTF">2025-01-30T08:37:24Z</dcterms:modified>
  <dc:identifier>DAGJCRMn_Nk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0x010100D3DAFF1401DC244D82E9AA8590E8BA11</vt:lpwstr>
  </property>
  <property fmtid="{D5CDD505-2E9C-101B-9397-08002B2CF9AE}" pid="3" name="MediaServiceImageTags">
    <vt:lpwstr/>
  </property>
</Properties>
</file>