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3" r:id="rId4"/>
  </p:sldMasterIdLst>
  <p:sldIdLst>
    <p:sldId id="256" r:id="rId5"/>
  </p:sldIdLst>
  <p:sldSz cx="18288000" cy="10287000"/>
  <p:notesSz cx="6858000" cy="9144000"/>
  <p:embeddedFontLst>
    <p:embeddedFont>
      <p:font typeface="Lato" panose="020F0502020204030203" pitchFamily="34" charset="0"/>
      <p:regular r:id="rId6"/>
      <p:bold r:id="rId7"/>
      <p:italic r:id="rId8"/>
      <p:boldItalic r:id="rId9"/>
    </p:embeddedFont>
    <p:embeddedFont>
      <p:font typeface="Lato Black" panose="020F0A02020204030203" pitchFamily="34" charset="0"/>
      <p:bold r:id="rId10"/>
      <p:italic r:id="rId11"/>
      <p:boldItalic r:id="rId12"/>
    </p:embeddedFont>
    <p:embeddedFont>
      <p:font typeface="Lato Bold" panose="020F0802020204030203" charset="0"/>
      <p:regular r:id="rId13"/>
      <p:bold r:id="rId14"/>
    </p:embeddedFont>
    <p:embeddedFont>
      <p:font typeface="Lato Heavy" panose="020B0604020202020204" charset="0"/>
      <p:regular r:id="rId15"/>
      <p:bold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D4E"/>
    <a:srgbClr val="193E72"/>
    <a:srgbClr val="D5E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98" autoAdjust="0"/>
  </p:normalViewPr>
  <p:slideViewPr>
    <p:cSldViewPr>
      <p:cViewPr varScale="1">
        <p:scale>
          <a:sx n="40" d="100"/>
          <a:sy n="40" d="100"/>
        </p:scale>
        <p:origin x="16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Pizzoli (CMH - Administration)" userId="d2283435-31aa-4ccf-b57e-26fc6e5caaa3" providerId="ADAL" clId="{30F210E2-7569-44E2-AF5B-261D57BB9365}"/>
    <pc:docChg chg="modSld">
      <pc:chgData name="Elena Pizzoli (CMH - Administration)" userId="d2283435-31aa-4ccf-b57e-26fc6e5caaa3" providerId="ADAL" clId="{30F210E2-7569-44E2-AF5B-261D57BB9365}" dt="2025-03-04T12:42:09.364" v="51" actId="13244"/>
      <pc:docMkLst>
        <pc:docMk/>
      </pc:docMkLst>
      <pc:sldChg chg="modSp mod">
        <pc:chgData name="Elena Pizzoli (CMH - Administration)" userId="d2283435-31aa-4ccf-b57e-26fc6e5caaa3" providerId="ADAL" clId="{30F210E2-7569-44E2-AF5B-261D57BB9365}" dt="2025-03-04T12:42:09.364" v="51" actId="13244"/>
        <pc:sldMkLst>
          <pc:docMk/>
          <pc:sldMk cId="0" sldId="256"/>
        </pc:sldMkLst>
        <pc:spChg chg="mod">
          <ac:chgData name="Elena Pizzoli (CMH - Administration)" userId="d2283435-31aa-4ccf-b57e-26fc6e5caaa3" providerId="ADAL" clId="{30F210E2-7569-44E2-AF5B-261D57BB9365}" dt="2025-03-04T12:40:43.479" v="31" actId="962"/>
          <ac:spMkLst>
            <pc:docMk/>
            <pc:sldMk cId="0" sldId="256"/>
            <ac:spMk id="8" creationId="{00000000-0000-0000-0000-000000000000}"/>
          </ac:spMkLst>
        </pc:spChg>
        <pc:spChg chg="mod">
          <ac:chgData name="Elena Pizzoli (CMH - Administration)" userId="d2283435-31aa-4ccf-b57e-26fc6e5caaa3" providerId="ADAL" clId="{30F210E2-7569-44E2-AF5B-261D57BB9365}" dt="2025-03-04T12:40:53.072" v="34" actId="962"/>
          <ac:spMkLst>
            <pc:docMk/>
            <pc:sldMk cId="0" sldId="256"/>
            <ac:spMk id="12" creationId="{00000000-0000-0000-0000-000000000000}"/>
          </ac:spMkLst>
        </pc:spChg>
        <pc:spChg chg="mod">
          <ac:chgData name="Elena Pizzoli (CMH - Administration)" userId="d2283435-31aa-4ccf-b57e-26fc6e5caaa3" providerId="ADAL" clId="{30F210E2-7569-44E2-AF5B-261D57BB9365}" dt="2025-03-03T13:38:42.671" v="23" actId="113"/>
          <ac:spMkLst>
            <pc:docMk/>
            <pc:sldMk cId="0" sldId="256"/>
            <ac:spMk id="16" creationId="{00000000-0000-0000-0000-000000000000}"/>
          </ac:spMkLst>
        </pc:spChg>
        <pc:spChg chg="ord">
          <ac:chgData name="Elena Pizzoli (CMH - Administration)" userId="d2283435-31aa-4ccf-b57e-26fc6e5caaa3" providerId="ADAL" clId="{30F210E2-7569-44E2-AF5B-261D57BB9365}" dt="2025-03-04T12:41:37.900" v="46" actId="13244"/>
          <ac:spMkLst>
            <pc:docMk/>
            <pc:sldMk cId="0" sldId="256"/>
            <ac:spMk id="19" creationId="{00000000-0000-0000-0000-000000000000}"/>
          </ac:spMkLst>
        </pc:spChg>
        <pc:spChg chg="mod">
          <ac:chgData name="Elena Pizzoli (CMH - Administration)" userId="d2283435-31aa-4ccf-b57e-26fc6e5caaa3" providerId="ADAL" clId="{30F210E2-7569-44E2-AF5B-261D57BB9365}" dt="2025-03-03T13:38:47.334" v="25" actId="113"/>
          <ac:spMkLst>
            <pc:docMk/>
            <pc:sldMk cId="0" sldId="256"/>
            <ac:spMk id="23" creationId="{00000000-0000-0000-0000-000000000000}"/>
          </ac:spMkLst>
        </pc:spChg>
        <pc:spChg chg="mod">
          <ac:chgData name="Elena Pizzoli (CMH - Administration)" userId="d2283435-31aa-4ccf-b57e-26fc6e5caaa3" providerId="ADAL" clId="{30F210E2-7569-44E2-AF5B-261D57BB9365}" dt="2025-03-03T11:44:11.986" v="10" actId="20577"/>
          <ac:spMkLst>
            <pc:docMk/>
            <pc:sldMk cId="0" sldId="256"/>
            <ac:spMk id="24" creationId="{00000000-0000-0000-0000-000000000000}"/>
          </ac:spMkLst>
        </pc:spChg>
        <pc:spChg chg="mod ord">
          <ac:chgData name="Elena Pizzoli (CMH - Administration)" userId="d2283435-31aa-4ccf-b57e-26fc6e5caaa3" providerId="ADAL" clId="{30F210E2-7569-44E2-AF5B-261D57BB9365}" dt="2025-03-04T12:41:44.428" v="47" actId="13244"/>
          <ac:spMkLst>
            <pc:docMk/>
            <pc:sldMk cId="0" sldId="256"/>
            <ac:spMk id="25" creationId="{00000000-0000-0000-0000-000000000000}"/>
          </ac:spMkLst>
        </pc:spChg>
        <pc:spChg chg="mod ord">
          <ac:chgData name="Elena Pizzoli (CMH - Administration)" userId="d2283435-31aa-4ccf-b57e-26fc6e5caaa3" providerId="ADAL" clId="{30F210E2-7569-44E2-AF5B-261D57BB9365}" dt="2025-03-04T12:42:06.164" v="50" actId="13244"/>
          <ac:spMkLst>
            <pc:docMk/>
            <pc:sldMk cId="0" sldId="256"/>
            <ac:spMk id="29" creationId="{00000000-0000-0000-0000-000000000000}"/>
          </ac:spMkLst>
        </pc:spChg>
        <pc:spChg chg="mod">
          <ac:chgData name="Elena Pizzoli (CMH - Administration)" userId="d2283435-31aa-4ccf-b57e-26fc6e5caaa3" providerId="ADAL" clId="{30F210E2-7569-44E2-AF5B-261D57BB9365}" dt="2025-03-03T13:38:49.599" v="26" actId="113"/>
          <ac:spMkLst>
            <pc:docMk/>
            <pc:sldMk cId="0" sldId="256"/>
            <ac:spMk id="33" creationId="{00000000-0000-0000-0000-000000000000}"/>
          </ac:spMkLst>
        </pc:spChg>
        <pc:spChg chg="mod">
          <ac:chgData name="Elena Pizzoli (CMH - Administration)" userId="d2283435-31aa-4ccf-b57e-26fc6e5caaa3" providerId="ADAL" clId="{30F210E2-7569-44E2-AF5B-261D57BB9365}" dt="2025-03-03T13:34:52.567" v="16" actId="20577"/>
          <ac:spMkLst>
            <pc:docMk/>
            <pc:sldMk cId="0" sldId="256"/>
            <ac:spMk id="34" creationId="{00000000-0000-0000-0000-000000000000}"/>
          </ac:spMkLst>
        </pc:spChg>
        <pc:spChg chg="mod ord">
          <ac:chgData name="Elena Pizzoli (CMH - Administration)" userId="d2283435-31aa-4ccf-b57e-26fc6e5caaa3" providerId="ADAL" clId="{30F210E2-7569-44E2-AF5B-261D57BB9365}" dt="2025-03-04T12:42:09.364" v="51" actId="13244"/>
          <ac:spMkLst>
            <pc:docMk/>
            <pc:sldMk cId="0" sldId="256"/>
            <ac:spMk id="35" creationId="{00000000-0000-0000-0000-000000000000}"/>
          </ac:spMkLst>
        </pc:spChg>
        <pc:spChg chg="mod">
          <ac:chgData name="Elena Pizzoli (CMH - Administration)" userId="d2283435-31aa-4ccf-b57e-26fc6e5caaa3" providerId="ADAL" clId="{30F210E2-7569-44E2-AF5B-261D57BB9365}" dt="2025-03-03T13:38:53.231" v="28" actId="113"/>
          <ac:spMkLst>
            <pc:docMk/>
            <pc:sldMk cId="0" sldId="256"/>
            <ac:spMk id="39" creationId="{00000000-0000-0000-0000-000000000000}"/>
          </ac:spMkLst>
        </pc:spChg>
        <pc:spChg chg="mod">
          <ac:chgData name="Elena Pizzoli (CMH - Administration)" userId="d2283435-31aa-4ccf-b57e-26fc6e5caaa3" providerId="ADAL" clId="{30F210E2-7569-44E2-AF5B-261D57BB9365}" dt="2025-03-03T13:35:00.610" v="21" actId="20577"/>
          <ac:spMkLst>
            <pc:docMk/>
            <pc:sldMk cId="0" sldId="256"/>
            <ac:spMk id="40" creationId="{00000000-0000-0000-0000-000000000000}"/>
          </ac:spMkLst>
        </pc:spChg>
        <pc:spChg chg="mod ord">
          <ac:chgData name="Elena Pizzoli (CMH - Administration)" userId="d2283435-31aa-4ccf-b57e-26fc6e5caaa3" providerId="ADAL" clId="{30F210E2-7569-44E2-AF5B-261D57BB9365}" dt="2025-03-04T12:41:22.396" v="44" actId="13244"/>
          <ac:spMkLst>
            <pc:docMk/>
            <pc:sldMk cId="0" sldId="256"/>
            <ac:spMk id="41" creationId="{00000000-0000-0000-0000-000000000000}"/>
          </ac:spMkLst>
        </pc:spChg>
        <pc:grpChg chg="mod">
          <ac:chgData name="Elena Pizzoli (CMH - Administration)" userId="d2283435-31aa-4ccf-b57e-26fc6e5caaa3" providerId="ADAL" clId="{30F210E2-7569-44E2-AF5B-261D57BB9365}" dt="2025-03-04T12:40:40.992" v="29" actId="962"/>
          <ac:grpSpMkLst>
            <pc:docMk/>
            <pc:sldMk cId="0" sldId="256"/>
            <ac:grpSpMk id="2" creationId="{00000000-0000-0000-0000-000000000000}"/>
          </ac:grpSpMkLst>
        </pc:grpChg>
        <pc:grpChg chg="mod">
          <ac:chgData name="Elena Pizzoli (CMH - Administration)" userId="d2283435-31aa-4ccf-b57e-26fc6e5caaa3" providerId="ADAL" clId="{30F210E2-7569-44E2-AF5B-261D57BB9365}" dt="2025-03-04T12:40:42.142" v="30" actId="962"/>
          <ac:grpSpMkLst>
            <pc:docMk/>
            <pc:sldMk cId="0" sldId="256"/>
            <ac:grpSpMk id="5" creationId="{00000000-0000-0000-0000-000000000000}"/>
          </ac:grpSpMkLst>
        </pc:grpChg>
        <pc:grpChg chg="mod">
          <ac:chgData name="Elena Pizzoli (CMH - Administration)" userId="d2283435-31aa-4ccf-b57e-26fc6e5caaa3" providerId="ADAL" clId="{30F210E2-7569-44E2-AF5B-261D57BB9365}" dt="2025-03-04T12:40:44.727" v="32" actId="962"/>
          <ac:grpSpMkLst>
            <pc:docMk/>
            <pc:sldMk cId="0" sldId="256"/>
            <ac:grpSpMk id="9" creationId="{00000000-0000-0000-0000-000000000000}"/>
          </ac:grpSpMkLst>
        </pc:grpChg>
        <pc:grpChg chg="mod">
          <ac:chgData name="Elena Pizzoli (CMH - Administration)" userId="d2283435-31aa-4ccf-b57e-26fc6e5caaa3" providerId="ADAL" clId="{30F210E2-7569-44E2-AF5B-261D57BB9365}" dt="2025-03-04T12:40:54.622" v="35" actId="962"/>
          <ac:grpSpMkLst>
            <pc:docMk/>
            <pc:sldMk cId="0" sldId="256"/>
            <ac:grpSpMk id="13" creationId="{00000000-0000-0000-0000-000000000000}"/>
          </ac:grpSpMkLst>
        </pc:grpChg>
        <pc:grpChg chg="mod">
          <ac:chgData name="Elena Pizzoli (CMH - Administration)" userId="d2283435-31aa-4ccf-b57e-26fc6e5caaa3" providerId="ADAL" clId="{30F210E2-7569-44E2-AF5B-261D57BB9365}" dt="2025-03-04T12:40:56.343" v="36" actId="962"/>
          <ac:grpSpMkLst>
            <pc:docMk/>
            <pc:sldMk cId="0" sldId="256"/>
            <ac:grpSpMk id="20" creationId="{00000000-0000-0000-0000-000000000000}"/>
          </ac:grpSpMkLst>
        </pc:grpChg>
        <pc:grpChg chg="mod">
          <ac:chgData name="Elena Pizzoli (CMH - Administration)" userId="d2283435-31aa-4ccf-b57e-26fc6e5caaa3" providerId="ADAL" clId="{30F210E2-7569-44E2-AF5B-261D57BB9365}" dt="2025-03-04T12:40:56.910" v="37" actId="962"/>
          <ac:grpSpMkLst>
            <pc:docMk/>
            <pc:sldMk cId="0" sldId="256"/>
            <ac:grpSpMk id="26" creationId="{00000000-0000-0000-0000-000000000000}"/>
          </ac:grpSpMkLst>
        </pc:grpChg>
        <pc:grpChg chg="mod">
          <ac:chgData name="Elena Pizzoli (CMH - Administration)" userId="d2283435-31aa-4ccf-b57e-26fc6e5caaa3" providerId="ADAL" clId="{30F210E2-7569-44E2-AF5B-261D57BB9365}" dt="2025-03-04T12:40:57.430" v="38" actId="962"/>
          <ac:grpSpMkLst>
            <pc:docMk/>
            <pc:sldMk cId="0" sldId="256"/>
            <ac:grpSpMk id="30" creationId="{00000000-0000-0000-0000-000000000000}"/>
          </ac:grpSpMkLst>
        </pc:grpChg>
        <pc:grpChg chg="mod">
          <ac:chgData name="Elena Pizzoli (CMH - Administration)" userId="d2283435-31aa-4ccf-b57e-26fc6e5caaa3" providerId="ADAL" clId="{30F210E2-7569-44E2-AF5B-261D57BB9365}" dt="2025-03-04T12:40:58.782" v="39" actId="962"/>
          <ac:grpSpMkLst>
            <pc:docMk/>
            <pc:sldMk cId="0" sldId="256"/>
            <ac:grpSpMk id="36" creationId="{00000000-0000-0000-0000-000000000000}"/>
          </ac:grpSpMkLst>
        </pc:grpChg>
        <pc:grpChg chg="mod ord">
          <ac:chgData name="Elena Pizzoli (CMH - Administration)" userId="d2283435-31aa-4ccf-b57e-26fc6e5caaa3" providerId="ADAL" clId="{30F210E2-7569-44E2-AF5B-261D57BB9365}" dt="2025-03-04T12:41:30.421" v="45" actId="13244"/>
          <ac:grpSpMkLst>
            <pc:docMk/>
            <pc:sldMk cId="0" sldId="256"/>
            <ac:grpSpMk id="47" creationId="{B4A5F158-44BF-082B-FA9D-571D4D67324E}"/>
          </ac:grpSpMkLst>
        </pc:grpChg>
        <pc:grpChg chg="mod ord">
          <ac:chgData name="Elena Pizzoli (CMH - Administration)" userId="d2283435-31aa-4ccf-b57e-26fc6e5caaa3" providerId="ADAL" clId="{30F210E2-7569-44E2-AF5B-261D57BB9365}" dt="2025-03-04T12:41:47.229" v="48" actId="13244"/>
          <ac:grpSpMkLst>
            <pc:docMk/>
            <pc:sldMk cId="0" sldId="256"/>
            <ac:grpSpMk id="51" creationId="{B7F66800-B7CF-D807-8AE1-C3DE17548A0B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573C2-4342-FBD3-5BF8-44C49732FE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528EC1-7C6C-D4FE-DEEE-AF2391F46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2C66B-5B13-8308-1055-750A4446C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1F50-FD11-49C0-A82B-7F04D44DB6B5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46858-7467-E475-B434-9D38CE702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9A4D6-CEF9-BF9C-9F9E-4179C6404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7B2-049C-42F8-BEDD-3249877611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623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826DB-EC6D-7A7E-4115-785F28F26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4E0882-4ADC-9BEC-26AA-CF3D62E858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EAFAB7-3DE3-71B7-A0FF-4639CBB37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8A9D1-CD98-4514-6857-075DA5950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1F50-FD11-49C0-A82B-7F04D44DB6B5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1DCA17-0580-DFAB-C365-667C473FB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E810F-F8EC-8CC3-6880-FFFCA7A2D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7B2-049C-42F8-BEDD-3249877611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56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A9692-9455-A824-2EBB-17E141CFB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E9A252-14CC-F953-D77D-4D273B68A0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2759D-28B1-3065-C92D-91201D2B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1F50-FD11-49C0-A82B-7F04D44DB6B5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D2688-53F3-BF19-710D-A14BE6072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B5799-6DAC-4A4E-AD88-4D7848FF8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7B2-049C-42F8-BEDD-3249877611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219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F19FD2-B539-F9BA-325D-D8A7259695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8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C86B44-5ED4-A47C-5DD3-9CB98BD10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77650" cy="8718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55DCD-132D-3808-2B6F-98A8E08A2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1F50-FD11-49C0-A82B-7F04D44DB6B5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41637-68CB-0160-7ECF-B7F48D80D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ABD83-9EC8-03A9-422B-058C056DA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7B2-049C-42F8-BEDD-3249877611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788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D9D80F-6970-4C37-6029-A3E2D7FE7C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1562100"/>
            <a:ext cx="16840200" cy="10667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1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Insert project title here</a:t>
            </a:r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CFE2526-FB89-EFEB-BB65-87713E734E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4400" y="3467100"/>
            <a:ext cx="3429000" cy="167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</a:lstStyle>
          <a:p>
            <a:r>
              <a:rPr lang="en-GB" dirty="0"/>
              <a:t>Paste theme icon and name here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51D4F374-6BB8-DB52-2C45-80322A2643CB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14400" y="7962900"/>
            <a:ext cx="3429000" cy="1600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4pPr marL="1371600" indent="0">
              <a:buNone/>
              <a:defRPr/>
            </a:lvl4pPr>
          </a:lstStyle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Lato"/>
              </a:rPr>
              <a:t>Paste relevant method(s) icon and name here from next slide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042E0BD7-4B47-715B-B826-2AB0F9720B0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3467100"/>
            <a:ext cx="4038600" cy="167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GB" dirty="0"/>
              <a:t>Insert aim of PPIE work here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8AE4870E-01EE-3673-4DE9-F203536589D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6286500"/>
            <a:ext cx="4038600" cy="3276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key learning 1</a:t>
            </a:r>
          </a:p>
          <a:p>
            <a:pPr lvl="0"/>
            <a:r>
              <a:rPr lang="en-US" dirty="0"/>
              <a:t>key learning 2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EFF36EA8-31DB-3D8D-ECB8-429897BEC5A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48802" y="3467100"/>
            <a:ext cx="7772398" cy="20574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aspect of involvement 1</a:t>
            </a:r>
          </a:p>
          <a:p>
            <a:pPr lvl="0"/>
            <a:r>
              <a:rPr lang="en-US" dirty="0"/>
              <a:t>aspect of involvement 2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67DB97E0-6A6A-1DA8-319C-A42CEBE297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48800" y="6667500"/>
            <a:ext cx="7772400" cy="2895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GB" dirty="0"/>
              <a:t>impact 1</a:t>
            </a:r>
          </a:p>
          <a:p>
            <a:pPr lvl="0"/>
            <a:r>
              <a:rPr lang="en-GB" dirty="0"/>
              <a:t>impact 2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64F16F3-ECE3-3298-FB31-58F707FC84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95400" y="5676900"/>
            <a:ext cx="10668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rgbClr val="193E72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GB" dirty="0"/>
              <a:t>Insert number</a:t>
            </a:r>
          </a:p>
        </p:txBody>
      </p:sp>
    </p:spTree>
    <p:extLst>
      <p:ext uri="{BB962C8B-B14F-4D97-AF65-F5344CB8AC3E}">
        <p14:creationId xmlns:p14="http://schemas.microsoft.com/office/powerpoint/2010/main" val="19000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EC347-DC48-766A-E4DD-4C2AC39D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8FFCB-B799-FBEF-1323-4D050E56C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2D84B-8C38-D47C-A830-A6DA5EB28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1F50-FD11-49C0-A82B-7F04D44DB6B5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552E0-A838-FCCD-E1A7-E2844587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8E679C-395E-12FF-B67A-D4C76BC35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7B2-049C-42F8-BEDD-3249877611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83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69211-A2A6-6B24-53D4-9676FA16B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5400"/>
            <a:ext cx="15773400" cy="427831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921B72-6DCC-D4D8-BC72-862519B49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988"/>
            <a:ext cx="15773400" cy="22494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1689C-DD1C-4122-0D52-619E22DBD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1F50-FD11-49C0-A82B-7F04D44DB6B5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B6ACB-3EF0-9914-E5E0-7609BA9E0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D048A-410F-3B9A-FFEF-0B904086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7B2-049C-42F8-BEDD-3249877611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753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36E9D-4E2C-D6C3-48CA-2442D45B6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C94CF-DE9A-5244-4E41-B81F50AD25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25FACB-A530-0063-F493-0A6E3038F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738438"/>
            <a:ext cx="7810500" cy="652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B1DEC-FC11-2C4A-A502-8D9B87723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1F50-FD11-49C0-A82B-7F04D44DB6B5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2FFC89-149C-B344-66CC-55C15EF1D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D8C66-ED1C-408E-5227-E4347934F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7B2-049C-42F8-BEDD-3249877611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347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CA841-CBFC-AFB9-493B-99850BA76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547688"/>
            <a:ext cx="15773400" cy="1989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BA190-57FF-B397-8306-06986422F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475" y="2522538"/>
            <a:ext cx="7735888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5E488-03B2-48E0-25A5-215778D14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0475" y="3757613"/>
            <a:ext cx="7735888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6E3B49-B844-13B0-EF72-07259CF6C7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2538"/>
            <a:ext cx="7775575" cy="1235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FDD9FF-C132-B142-68E9-2EECDEE212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5575" cy="552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3CCB5B-6C46-441E-B788-12291222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1F50-FD11-49C0-A82B-7F04D44DB6B5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05AA5C-B7E7-1293-3A96-4AF068D59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EECDCA-1A07-8C8A-D63E-FEC2504BD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7B2-049C-42F8-BEDD-3249877611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07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8AA90-B710-939F-FBDF-9C259AFF1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7FAD0C-D3EF-84EA-6155-C369EDC72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1F50-FD11-49C0-A82B-7F04D44DB6B5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EB244C-D0F8-9964-A05C-761B650A6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D66EAD-B88B-BA60-2DD0-F05BF9775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7B2-049C-42F8-BEDD-3249877611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604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2">
            <a:extLst>
              <a:ext uri="{FF2B5EF4-FFF2-40B4-BE49-F238E27FC236}">
                <a16:creationId xmlns:a16="http://schemas.microsoft.com/office/drawing/2014/main" id="{D7F7D8F9-023C-21B0-878C-645D5807E671}"/>
              </a:ext>
            </a:extLst>
          </p:cNvPr>
          <p:cNvSpPr/>
          <p:nvPr userDrawn="1"/>
        </p:nvSpPr>
        <p:spPr>
          <a:xfrm>
            <a:off x="762000" y="206725"/>
            <a:ext cx="5029259" cy="1092512"/>
          </a:xfrm>
          <a:custGeom>
            <a:avLst/>
            <a:gdLst/>
            <a:ahLst/>
            <a:cxnLst/>
            <a:rect l="l" t="t" r="r" b="b"/>
            <a:pathLst>
              <a:path w="5029259" h="1092512">
                <a:moveTo>
                  <a:pt x="0" y="0"/>
                </a:moveTo>
                <a:lnTo>
                  <a:pt x="5029259" y="0"/>
                </a:lnTo>
                <a:lnTo>
                  <a:pt x="5029259" y="1092512"/>
                </a:lnTo>
                <a:lnTo>
                  <a:pt x="0" y="1092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458370-328D-64FA-71F8-358AEE5080AA}"/>
              </a:ext>
            </a:extLst>
          </p:cNvPr>
          <p:cNvCxnSpPr/>
          <p:nvPr userDrawn="1"/>
        </p:nvCxnSpPr>
        <p:spPr>
          <a:xfrm>
            <a:off x="1066800" y="1257300"/>
            <a:ext cx="16306800" cy="0"/>
          </a:xfrm>
          <a:prstGeom prst="line">
            <a:avLst/>
          </a:prstGeom>
          <a:ln w="38100">
            <a:solidFill>
              <a:srgbClr val="EA5D4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54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799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37D7E-E384-9C56-3B91-938CEB528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475" y="685800"/>
            <a:ext cx="5897563" cy="2400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EB2C5-13B3-3C03-9B56-32D58C12D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5575" y="1481138"/>
            <a:ext cx="9258300" cy="7310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4DF5B0-2198-49ED-497F-0BB95FAE5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0475" y="3086100"/>
            <a:ext cx="5897563" cy="5718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C77EAD-3CED-FF78-9D3F-093DD9BE7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1F50-FD11-49C0-A82B-7F04D44DB6B5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A91BC-D7C5-25DF-5B69-D1C9A12F8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A8500-8C91-1DCD-A42C-E0AA71D3F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7B2-049C-42F8-BEDD-3249877611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937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3ECC1D-8AF5-7856-BB88-CA44898F3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1D313-C4CE-54BA-FE58-9EF2641F7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08B6C-1369-CE6F-686C-AE004F1FEF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271F50-FD11-49C0-A82B-7F04D44DB6B5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4A70F-14FD-0C9C-61E6-EFCD1D05A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5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78470-0224-9CC9-5054-CE467A2A7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FD17B2-049C-42F8-BEDD-3249877611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99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6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44246" y="2725688"/>
            <a:ext cx="3754386" cy="2553228"/>
            <a:chOff x="0" y="0"/>
            <a:chExt cx="988810" cy="6724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88810" cy="672455"/>
            </a:xfrm>
            <a:custGeom>
              <a:avLst/>
              <a:gdLst/>
              <a:ahLst/>
              <a:cxnLst/>
              <a:rect l="l" t="t" r="r" b="b"/>
              <a:pathLst>
                <a:path w="988810" h="672455">
                  <a:moveTo>
                    <a:pt x="0" y="0"/>
                  </a:moveTo>
                  <a:lnTo>
                    <a:pt x="988810" y="0"/>
                  </a:lnTo>
                  <a:lnTo>
                    <a:pt x="988810" y="672455"/>
                  </a:lnTo>
                  <a:lnTo>
                    <a:pt x="0" y="6724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988810" cy="7105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0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44246" y="5450366"/>
            <a:ext cx="3754386" cy="1573508"/>
            <a:chOff x="0" y="0"/>
            <a:chExt cx="988810" cy="41442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88810" cy="414422"/>
            </a:xfrm>
            <a:custGeom>
              <a:avLst/>
              <a:gdLst/>
              <a:ahLst/>
              <a:cxnLst/>
              <a:rect l="l" t="t" r="r" b="b"/>
              <a:pathLst>
                <a:path w="988810" h="414422">
                  <a:moveTo>
                    <a:pt x="0" y="0"/>
                  </a:moveTo>
                  <a:lnTo>
                    <a:pt x="988810" y="0"/>
                  </a:lnTo>
                  <a:lnTo>
                    <a:pt x="988810" y="414422"/>
                  </a:lnTo>
                  <a:lnTo>
                    <a:pt x="0" y="4144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988810" cy="4525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0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90813" y="5729187"/>
            <a:ext cx="861036" cy="643625"/>
          </a:xfrm>
          <a:custGeom>
            <a:avLst/>
            <a:gdLst/>
            <a:ahLst/>
            <a:cxnLst/>
            <a:rect l="l" t="t" r="r" b="b"/>
            <a:pathLst>
              <a:path w="861036" h="643625">
                <a:moveTo>
                  <a:pt x="0" y="0"/>
                </a:moveTo>
                <a:lnTo>
                  <a:pt x="861036" y="0"/>
                </a:lnTo>
                <a:lnTo>
                  <a:pt x="861036" y="643625"/>
                </a:lnTo>
                <a:lnTo>
                  <a:pt x="0" y="6436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9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8288000" cy="1445847"/>
            <a:chOff x="0" y="0"/>
            <a:chExt cx="4816593" cy="38079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16592" cy="380799"/>
            </a:xfrm>
            <a:custGeom>
              <a:avLst/>
              <a:gdLst/>
              <a:ahLst/>
              <a:cxnLst/>
              <a:rect l="l" t="t" r="r" b="b"/>
              <a:pathLst>
                <a:path w="4816592" h="380799">
                  <a:moveTo>
                    <a:pt x="0" y="0"/>
                  </a:moveTo>
                  <a:lnTo>
                    <a:pt x="4816592" y="0"/>
                  </a:lnTo>
                  <a:lnTo>
                    <a:pt x="4816592" y="380799"/>
                  </a:lnTo>
                  <a:lnTo>
                    <a:pt x="0" y="3807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4816593" cy="4188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0"/>
                </a:lnSpc>
              </a:pPr>
              <a:endParaRPr/>
            </a:p>
          </p:txBody>
        </p:sp>
      </p:grpSp>
      <p:sp>
        <p:nvSpPr>
          <p:cNvPr id="12" name="Freeform 12" descr="NIHR Birmingham Biomedical Research Centre logo"/>
          <p:cNvSpPr/>
          <p:nvPr/>
        </p:nvSpPr>
        <p:spPr>
          <a:xfrm>
            <a:off x="506701" y="241506"/>
            <a:ext cx="5029259" cy="1092512"/>
          </a:xfrm>
          <a:custGeom>
            <a:avLst/>
            <a:gdLst/>
            <a:ahLst/>
            <a:cxnLst/>
            <a:rect l="l" t="t" r="r" b="b"/>
            <a:pathLst>
              <a:path w="5029259" h="1092512">
                <a:moveTo>
                  <a:pt x="0" y="0"/>
                </a:moveTo>
                <a:lnTo>
                  <a:pt x="5029259" y="0"/>
                </a:lnTo>
                <a:lnTo>
                  <a:pt x="5029259" y="1092512"/>
                </a:lnTo>
                <a:lnTo>
                  <a:pt x="0" y="10925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TextBox 19"/>
          <p:cNvSpPr txBox="1"/>
          <p:nvPr/>
        </p:nvSpPr>
        <p:spPr>
          <a:xfrm>
            <a:off x="9344342" y="573381"/>
            <a:ext cx="7914958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>
                <a:solidFill>
                  <a:srgbClr val="2EA9B0"/>
                </a:solidFill>
                <a:latin typeface="Lato Bold"/>
              </a:rPr>
              <a:t>Patient and Public Involvement and Engagement (PPIE) Case Study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44246" y="1743978"/>
            <a:ext cx="16753909" cy="562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90"/>
              </a:lnSpc>
            </a:pPr>
            <a:r>
              <a:rPr lang="en-US" sz="3350" b="1" dirty="0">
                <a:solidFill>
                  <a:srgbClr val="193E72"/>
                </a:solidFill>
                <a:latin typeface="Lato Bold"/>
                <a:ea typeface="Lato Bold"/>
                <a:cs typeface="Lato Bold"/>
              </a:rPr>
              <a:t>International Women’s Day: Health Inequalities Workshop</a:t>
            </a:r>
            <a:endParaRPr lang="en-US" b="1" dirty="0"/>
          </a:p>
        </p:txBody>
      </p:sp>
      <p:grpSp>
        <p:nvGrpSpPr>
          <p:cNvPr id="13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44246" y="7195325"/>
            <a:ext cx="3754386" cy="2600446"/>
            <a:chOff x="0" y="0"/>
            <a:chExt cx="988810" cy="68489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88810" cy="684891"/>
            </a:xfrm>
            <a:custGeom>
              <a:avLst/>
              <a:gdLst/>
              <a:ahLst/>
              <a:cxnLst/>
              <a:rect l="l" t="t" r="r" b="b"/>
              <a:pathLst>
                <a:path w="988810" h="684891">
                  <a:moveTo>
                    <a:pt x="0" y="0"/>
                  </a:moveTo>
                  <a:lnTo>
                    <a:pt x="988810" y="0"/>
                  </a:lnTo>
                  <a:lnTo>
                    <a:pt x="988810" y="684891"/>
                  </a:lnTo>
                  <a:lnTo>
                    <a:pt x="0" y="6848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988810" cy="722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382058" y="2959250"/>
            <a:ext cx="2478763" cy="387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0"/>
              </a:lnSpc>
            </a:pPr>
            <a:r>
              <a:rPr lang="en-US" sz="2350" b="1" dirty="0">
                <a:solidFill>
                  <a:srgbClr val="193E72"/>
                </a:solidFill>
                <a:latin typeface="Lato Bold"/>
              </a:rPr>
              <a:t>Research theme</a:t>
            </a:r>
          </a:p>
        </p:txBody>
      </p:sp>
      <p:grpSp>
        <p:nvGrpSpPr>
          <p:cNvPr id="47" name="Group 46" descr="Women's metabolic health">
            <a:extLst>
              <a:ext uri="{FF2B5EF4-FFF2-40B4-BE49-F238E27FC236}">
                <a16:creationId xmlns:a16="http://schemas.microsoft.com/office/drawing/2014/main" id="{B4A5F158-44BF-082B-FA9D-571D4D67324E}"/>
              </a:ext>
            </a:extLst>
          </p:cNvPr>
          <p:cNvGrpSpPr/>
          <p:nvPr/>
        </p:nvGrpSpPr>
        <p:grpSpPr>
          <a:xfrm>
            <a:off x="1284799" y="3388590"/>
            <a:ext cx="2687903" cy="1554914"/>
            <a:chOff x="3758578" y="2144898"/>
            <a:chExt cx="2687903" cy="1554914"/>
          </a:xfrm>
        </p:grpSpPr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1651782A-0B6D-2BD6-43DA-6B5A4CF7611E}"/>
                </a:ext>
              </a:extLst>
            </p:cNvPr>
            <p:cNvSpPr/>
            <p:nvPr/>
          </p:nvSpPr>
          <p:spPr>
            <a:xfrm>
              <a:off x="4557963" y="2144898"/>
              <a:ext cx="1089133" cy="1119528"/>
            </a:xfrm>
            <a:custGeom>
              <a:avLst/>
              <a:gdLst/>
              <a:ahLst/>
              <a:cxnLst/>
              <a:rect l="l" t="t" r="r" b="b"/>
              <a:pathLst>
                <a:path w="1452178" h="1492704">
                  <a:moveTo>
                    <a:pt x="0" y="0"/>
                  </a:moveTo>
                  <a:lnTo>
                    <a:pt x="1452178" y="0"/>
                  </a:lnTo>
                  <a:lnTo>
                    <a:pt x="1452178" y="1492704"/>
                  </a:lnTo>
                  <a:lnTo>
                    <a:pt x="0" y="14927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TextBox 9">
              <a:extLst>
                <a:ext uri="{FF2B5EF4-FFF2-40B4-BE49-F238E27FC236}">
                  <a16:creationId xmlns:a16="http://schemas.microsoft.com/office/drawing/2014/main" id="{67CE95DB-456B-B951-E0BF-F1540258E5BA}"/>
                </a:ext>
              </a:extLst>
            </p:cNvPr>
            <p:cNvSpPr txBox="1"/>
            <p:nvPr/>
          </p:nvSpPr>
          <p:spPr>
            <a:xfrm>
              <a:off x="3758578" y="3395488"/>
              <a:ext cx="2687903" cy="3043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Lato"/>
                </a:rPr>
                <a:t>Women’s metabolic health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403204" y="5588407"/>
            <a:ext cx="1030605" cy="786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99"/>
              </a:lnSpc>
            </a:pPr>
            <a:r>
              <a:rPr lang="en-US" sz="4856" dirty="0">
                <a:solidFill>
                  <a:srgbClr val="193E72"/>
                </a:solidFill>
                <a:latin typeface="Lato Heavy"/>
              </a:rPr>
              <a:t>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42798" y="6542451"/>
            <a:ext cx="2957282" cy="289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dirty="0">
                <a:solidFill>
                  <a:srgbClr val="000000"/>
                </a:solidFill>
                <a:latin typeface="Lato"/>
              </a:rPr>
              <a:t>public contributors </a:t>
            </a:r>
            <a:r>
              <a:rPr lang="en-US" sz="1800" dirty="0">
                <a:solidFill>
                  <a:srgbClr val="000000"/>
                </a:solidFill>
                <a:latin typeface="Lato"/>
              </a:rPr>
              <a:t>involved</a:t>
            </a:r>
          </a:p>
        </p:txBody>
      </p:sp>
      <p:grpSp>
        <p:nvGrpSpPr>
          <p:cNvPr id="20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9607" y="2725688"/>
            <a:ext cx="4464393" cy="2553228"/>
            <a:chOff x="0" y="0"/>
            <a:chExt cx="1175807" cy="67245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75807" cy="672455"/>
            </a:xfrm>
            <a:custGeom>
              <a:avLst/>
              <a:gdLst/>
              <a:ahLst/>
              <a:cxnLst/>
              <a:rect l="l" t="t" r="r" b="b"/>
              <a:pathLst>
                <a:path w="1175807" h="672455">
                  <a:moveTo>
                    <a:pt x="0" y="0"/>
                  </a:moveTo>
                  <a:lnTo>
                    <a:pt x="1175807" y="0"/>
                  </a:lnTo>
                  <a:lnTo>
                    <a:pt x="1175807" y="672455"/>
                  </a:lnTo>
                  <a:lnTo>
                    <a:pt x="0" y="6724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175807" cy="7105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0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2004279" y="7395350"/>
            <a:ext cx="1253907" cy="387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0"/>
              </a:lnSpc>
            </a:pPr>
            <a:r>
              <a:rPr lang="en-US" sz="2350" b="1" dirty="0">
                <a:solidFill>
                  <a:srgbClr val="193E72"/>
                </a:solidFill>
                <a:latin typeface="Lato Bold"/>
              </a:rPr>
              <a:t>Methods</a:t>
            </a:r>
          </a:p>
        </p:txBody>
      </p:sp>
      <p:grpSp>
        <p:nvGrpSpPr>
          <p:cNvPr id="51" name="Group 37" descr="In-person meeting">
            <a:extLst>
              <a:ext uri="{FF2B5EF4-FFF2-40B4-BE49-F238E27FC236}">
                <a16:creationId xmlns:a16="http://schemas.microsoft.com/office/drawing/2014/main" id="{B7F66800-B7CF-D807-8AE1-C3DE17548A0B}"/>
              </a:ext>
            </a:extLst>
          </p:cNvPr>
          <p:cNvGrpSpPr/>
          <p:nvPr/>
        </p:nvGrpSpPr>
        <p:grpSpPr>
          <a:xfrm>
            <a:off x="1770037" y="8014237"/>
            <a:ext cx="1649692" cy="1428032"/>
            <a:chOff x="0" y="0"/>
            <a:chExt cx="2199588" cy="1904042"/>
          </a:xfrm>
        </p:grpSpPr>
        <p:sp>
          <p:nvSpPr>
            <p:cNvPr id="49" name="Freeform 38">
              <a:extLst>
                <a:ext uri="{FF2B5EF4-FFF2-40B4-BE49-F238E27FC236}">
                  <a16:creationId xmlns:a16="http://schemas.microsoft.com/office/drawing/2014/main" id="{AC98DDB2-B619-4A6D-F7AE-BB208A84DFBA}"/>
                </a:ext>
              </a:extLst>
            </p:cNvPr>
            <p:cNvSpPr/>
            <p:nvPr/>
          </p:nvSpPr>
          <p:spPr>
            <a:xfrm>
              <a:off x="616234" y="0"/>
              <a:ext cx="976118" cy="976118"/>
            </a:xfrm>
            <a:custGeom>
              <a:avLst/>
              <a:gdLst/>
              <a:ahLst/>
              <a:cxnLst/>
              <a:rect l="l" t="t" r="r" b="b"/>
              <a:pathLst>
                <a:path w="976118" h="976118">
                  <a:moveTo>
                    <a:pt x="0" y="0"/>
                  </a:moveTo>
                  <a:lnTo>
                    <a:pt x="976118" y="0"/>
                  </a:lnTo>
                  <a:lnTo>
                    <a:pt x="976118" y="976118"/>
                  </a:lnTo>
                  <a:lnTo>
                    <a:pt x="0" y="9761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TextBox 39">
              <a:extLst>
                <a:ext uri="{FF2B5EF4-FFF2-40B4-BE49-F238E27FC236}">
                  <a16:creationId xmlns:a16="http://schemas.microsoft.com/office/drawing/2014/main" id="{901189E0-410C-E1E2-B68A-618E0D2DBC50}"/>
                </a:ext>
              </a:extLst>
            </p:cNvPr>
            <p:cNvSpPr txBox="1"/>
            <p:nvPr/>
          </p:nvSpPr>
          <p:spPr>
            <a:xfrm>
              <a:off x="0" y="1079177"/>
              <a:ext cx="2199588" cy="8248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20"/>
                </a:lnSpc>
              </a:pPr>
              <a:r>
                <a:rPr lang="en-US" sz="1800">
                  <a:solidFill>
                    <a:srgbClr val="000000"/>
                  </a:solidFill>
                  <a:latin typeface="Lato"/>
                </a:rPr>
                <a:t>In-person meeting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4933892" y="2959250"/>
            <a:ext cx="1748045" cy="387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0"/>
              </a:lnSpc>
            </a:pPr>
            <a:r>
              <a:rPr lang="en-US" sz="2350" b="1" dirty="0">
                <a:solidFill>
                  <a:srgbClr val="193E72"/>
                </a:solidFill>
                <a:latin typeface="Lato Bold"/>
              </a:rPr>
              <a:t>Aim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933892" y="3537734"/>
            <a:ext cx="3955824" cy="1583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dirty="0">
                <a:solidFill>
                  <a:srgbClr val="000000"/>
                </a:solidFill>
                <a:latin typeface="Lato"/>
                <a:ea typeface="Lato"/>
                <a:cs typeface="Lato"/>
              </a:rPr>
              <a:t>For women to share their lived experiences of </a:t>
            </a:r>
            <a:r>
              <a:rPr lang="en-US" dirty="0" err="1">
                <a:solidFill>
                  <a:srgbClr val="000000"/>
                </a:solidFill>
                <a:latin typeface="Lato"/>
                <a:ea typeface="Lato"/>
                <a:cs typeface="Lato"/>
              </a:rPr>
              <a:t>PolyCystic</a:t>
            </a:r>
            <a:r>
              <a:rPr lang="en-US" dirty="0">
                <a:solidFill>
                  <a:srgbClr val="000000"/>
                </a:solidFill>
                <a:latin typeface="Lato"/>
                <a:ea typeface="Lato"/>
                <a:cs typeface="Lato"/>
              </a:rPr>
              <a:t> Ovary Syndrome (PCOS) and high-risk pregnancies to raise awareness and inspire others to take action</a:t>
            </a:r>
            <a:endParaRPr lang="en-US" dirty="0"/>
          </a:p>
        </p:txBody>
      </p:sp>
      <p:grpSp>
        <p:nvGrpSpPr>
          <p:cNvPr id="26" name="Group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44342" y="2725688"/>
            <a:ext cx="8153813" cy="3447098"/>
            <a:chOff x="0" y="0"/>
            <a:chExt cx="2147506" cy="79104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147506" cy="791045"/>
            </a:xfrm>
            <a:custGeom>
              <a:avLst/>
              <a:gdLst/>
              <a:ahLst/>
              <a:cxnLst/>
              <a:rect l="l" t="t" r="r" b="b"/>
              <a:pathLst>
                <a:path w="2147506" h="791045">
                  <a:moveTo>
                    <a:pt x="0" y="0"/>
                  </a:moveTo>
                  <a:lnTo>
                    <a:pt x="2147506" y="0"/>
                  </a:lnTo>
                  <a:lnTo>
                    <a:pt x="2147506" y="791045"/>
                  </a:lnTo>
                  <a:lnTo>
                    <a:pt x="0" y="7910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2147506" cy="829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0"/>
                </a:lnSpc>
              </a:pPr>
              <a:endParaRPr/>
            </a:p>
          </p:txBody>
        </p:sp>
      </p:grpSp>
      <p:grpSp>
        <p:nvGrpSpPr>
          <p:cNvPr id="30" name="Group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79607" y="5450366"/>
            <a:ext cx="4464393" cy="4345404"/>
            <a:chOff x="0" y="0"/>
            <a:chExt cx="1175807" cy="1144469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175807" cy="1144469"/>
            </a:xfrm>
            <a:custGeom>
              <a:avLst/>
              <a:gdLst/>
              <a:ahLst/>
              <a:cxnLst/>
              <a:rect l="l" t="t" r="r" b="b"/>
              <a:pathLst>
                <a:path w="1175807" h="1144469">
                  <a:moveTo>
                    <a:pt x="0" y="0"/>
                  </a:moveTo>
                  <a:lnTo>
                    <a:pt x="1175807" y="0"/>
                  </a:lnTo>
                  <a:lnTo>
                    <a:pt x="1175807" y="1144469"/>
                  </a:lnTo>
                  <a:lnTo>
                    <a:pt x="0" y="11444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1175807" cy="11825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0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9658350" y="2959250"/>
            <a:ext cx="2913203" cy="387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0"/>
              </a:lnSpc>
            </a:pPr>
            <a:r>
              <a:rPr lang="en-US" sz="2350" b="1" dirty="0">
                <a:solidFill>
                  <a:srgbClr val="193E72"/>
                </a:solidFill>
                <a:latin typeface="Lato Bold"/>
              </a:rPr>
              <a:t>Involvement included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658350" y="3544815"/>
            <a:ext cx="7504615" cy="221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Lato"/>
              </a:rPr>
              <a:t>Workshop which brought together researchers, wider university staff and members of the public to discuss and identify suggestions on how to tackle health inequalities for women.</a:t>
            </a:r>
            <a:endParaRPr lang="en-US" dirty="0"/>
          </a:p>
          <a:p>
            <a:pPr marL="388620" lvl="1" indent="-194310">
              <a:lnSpc>
                <a:spcPts val="2520"/>
              </a:lnSpc>
              <a:spcBef>
                <a:spcPct val="0"/>
              </a:spcBef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Lato"/>
              </a:rPr>
              <a:t>Screening of a co-created video highlighting cultural challenges and stigma that South-Asian women with PCOS face.</a:t>
            </a:r>
          </a:p>
          <a:p>
            <a:pPr marL="388620" lvl="1" indent="-194310">
              <a:lnSpc>
                <a:spcPts val="2520"/>
              </a:lnSpc>
              <a:spcBef>
                <a:spcPct val="0"/>
              </a:spcBef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Lato"/>
                <a:ea typeface="Lato"/>
                <a:cs typeface="Lato"/>
              </a:rPr>
              <a:t>Sharing personal stories such as racism and lack of cultural understanding in healthcare setting, particularly for migrant women.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933892" y="5708895"/>
            <a:ext cx="1748045" cy="387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0"/>
              </a:lnSpc>
              <a:spcBef>
                <a:spcPct val="0"/>
              </a:spcBef>
            </a:pPr>
            <a:r>
              <a:rPr lang="en-US" sz="2350" b="1" dirty="0">
                <a:solidFill>
                  <a:srgbClr val="193E72"/>
                </a:solidFill>
                <a:latin typeface="Lato Bold"/>
              </a:rPr>
              <a:t>Best practice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933892" y="6230229"/>
            <a:ext cx="3955824" cy="2533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Lato"/>
              </a:rPr>
              <a:t>Public contributors saw the value in sharing their stories to help tackle issues of health inequalities.</a:t>
            </a:r>
            <a:endParaRPr lang="en-US" dirty="0"/>
          </a:p>
          <a:p>
            <a:pPr marL="388620" lvl="1" indent="-194310">
              <a:lnSpc>
                <a:spcPts val="2520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Lato"/>
              </a:rPr>
              <a:t>Public contributors noted that it was great to see how the video produced got people thinking about how culture can play a big role in women's health.</a:t>
            </a:r>
            <a:endParaRPr lang="en-US" sz="1800" dirty="0">
              <a:solidFill>
                <a:srgbClr val="000000"/>
              </a:solidFill>
              <a:latin typeface="Lato"/>
              <a:ea typeface="Lato"/>
              <a:cs typeface="Lato"/>
            </a:endParaRPr>
          </a:p>
        </p:txBody>
      </p:sp>
      <p:grpSp>
        <p:nvGrpSpPr>
          <p:cNvPr id="36" name="Group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344342" y="6372811"/>
            <a:ext cx="8153813" cy="3422959"/>
            <a:chOff x="0" y="0"/>
            <a:chExt cx="2147506" cy="1022893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2147506" cy="1022893"/>
            </a:xfrm>
            <a:custGeom>
              <a:avLst/>
              <a:gdLst/>
              <a:ahLst/>
              <a:cxnLst/>
              <a:rect l="l" t="t" r="r" b="b"/>
              <a:pathLst>
                <a:path w="2147506" h="1022893">
                  <a:moveTo>
                    <a:pt x="0" y="0"/>
                  </a:moveTo>
                  <a:lnTo>
                    <a:pt x="2147506" y="0"/>
                  </a:lnTo>
                  <a:lnTo>
                    <a:pt x="2147506" y="1022893"/>
                  </a:lnTo>
                  <a:lnTo>
                    <a:pt x="0" y="10228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2147506" cy="1060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90"/>
                </a:lnSpc>
              </a:pPr>
              <a:endParaRPr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9658350" y="6609521"/>
            <a:ext cx="3557106" cy="387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0"/>
              </a:lnSpc>
            </a:pPr>
            <a:r>
              <a:rPr lang="en-US" sz="2350" b="1" dirty="0">
                <a:solidFill>
                  <a:srgbClr val="193E72"/>
                </a:solidFill>
                <a:latin typeface="Lato Bold"/>
              </a:rPr>
              <a:t>Impact of PPIE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9658350" y="7197530"/>
            <a:ext cx="7504615" cy="2213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0" lvl="1" indent="-194310" algn="l">
              <a:lnSpc>
                <a:spcPts val="2520"/>
              </a:lnSpc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latin typeface="Lato"/>
              </a:rPr>
              <a:t>Word clouds generated by attendees highlighted key challenges and barriers in addressing inequality within research participation, dissemination and health interventions. Language, time, motivation and support were considered key – offering guiding principles to consider in developing future research proposals.</a:t>
            </a:r>
          </a:p>
          <a:p>
            <a:pPr marL="388620" lvl="1" indent="-194310" algn="l">
              <a:lnSpc>
                <a:spcPts val="2520"/>
              </a:lnSpc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latin typeface="Lato"/>
              </a:rPr>
              <a:t>Several attendees expressed an interest in learning more about how to participate as well as get involved in women’s </a:t>
            </a:r>
            <a:r>
              <a:rPr lang="en-US" sz="1800">
                <a:solidFill>
                  <a:srgbClr val="000000"/>
                </a:solidFill>
                <a:latin typeface="Lato"/>
              </a:rPr>
              <a:t>health research.</a:t>
            </a:r>
            <a:endParaRPr lang="en-US" sz="1800" dirty="0">
              <a:solidFill>
                <a:srgbClr val="000000"/>
              </a:solidFill>
              <a:latin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49982d-e1bb-4d20-b4b6-392532867626">
      <Terms xmlns="http://schemas.microsoft.com/office/infopath/2007/PartnerControls"/>
    </lcf76f155ced4ddcb4097134ff3c332f>
    <TaxCatchAll xmlns="ed3add7f-11e0-4451-9a02-71f0c68bffd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DAFF1401DC244D82E9AA8590E8BA11" ma:contentTypeVersion="13" ma:contentTypeDescription="Create a new document." ma:contentTypeScope="" ma:versionID="f61e2ccfff0d49aa6d38572c8b5f351a">
  <xsd:schema xmlns:xsd="http://www.w3.org/2001/XMLSchema" xmlns:xs="http://www.w3.org/2001/XMLSchema" xmlns:p="http://schemas.microsoft.com/office/2006/metadata/properties" xmlns:ns2="e349982d-e1bb-4d20-b4b6-392532867626" xmlns:ns3="ed3add7f-11e0-4451-9a02-71f0c68bffd7" targetNamespace="http://schemas.microsoft.com/office/2006/metadata/properties" ma:root="true" ma:fieldsID="09ca3b713d99b565fa6cb355d9622c59" ns2:_="" ns3:_="">
    <xsd:import namespace="e349982d-e1bb-4d20-b4b6-392532867626"/>
    <xsd:import namespace="ed3add7f-11e0-4451-9a02-71f0c68bff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9982d-e1bb-4d20-b4b6-3925328676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c7af76c-f141-45ca-ae1a-4959eb0cbd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3add7f-11e0-4451-9a02-71f0c68bffd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cf367c9-706d-4f45-ba3a-c75a26ce1532}" ma:internalName="TaxCatchAll" ma:showField="CatchAllData" ma:web="ed3add7f-11e0-4451-9a02-71f0c68bff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6C102A-D7C8-4638-93F2-626774D2B18A}">
  <ds:schemaRefs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  <ds:schemaRef ds:uri="e349982d-e1bb-4d20-b4b6-392532867626"/>
    <ds:schemaRef ds:uri="http://schemas.microsoft.com/office/2006/documentManagement/types"/>
    <ds:schemaRef ds:uri="http://purl.org/dc/elements/1.1/"/>
    <ds:schemaRef ds:uri="ed3add7f-11e0-4451-9a02-71f0c68bffd7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610F547-6065-4731-B2DD-993CA9ADFB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E2F82E-C408-4364-B3AE-83D7801676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49982d-e1bb-4d20-b4b6-392532867626"/>
    <ds:schemaRef ds:uri="ed3add7f-11e0-4451-9a02-71f0c68bff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</TotalTime>
  <Words>240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Lato Black</vt:lpstr>
      <vt:lpstr>Lato Bold</vt:lpstr>
      <vt:lpstr>Aptos</vt:lpstr>
      <vt:lpstr>Lato Heavy</vt:lpstr>
      <vt:lpstr>Arial</vt:lpstr>
      <vt:lpstr>Lato</vt:lpstr>
      <vt:lpstr>Aptos Display</vt:lpstr>
      <vt:lpstr>1_Custom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PPIE case study</dc:title>
  <dc:creator>Claire Wickett (CMH - Research and Knowledge Transfer)</dc:creator>
  <cp:lastModifiedBy>Elena Pizzoli (CMH - Administration)</cp:lastModifiedBy>
  <cp:revision>58</cp:revision>
  <dcterms:created xsi:type="dcterms:W3CDTF">2006-08-16T00:00:00Z</dcterms:created>
  <dcterms:modified xsi:type="dcterms:W3CDTF">2025-03-04T12:42:16Z</dcterms:modified>
  <dc:identifier>DAGJCRMn_Nk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0x010100D3DAFF1401DC244D82E9AA8590E8BA11</vt:lpwstr>
  </property>
  <property fmtid="{D5CDD505-2E9C-101B-9397-08002B2CF9AE}" pid="3" name="MediaServiceImageTags">
    <vt:lpwstr/>
  </property>
</Properties>
</file>