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
  </p:notesMasterIdLst>
  <p:sldIdLst>
    <p:sldId id="256" r:id="rId5"/>
  </p:sldIdLst>
  <p:sldSz cx="18288000" cy="10287000"/>
  <p:notesSz cx="6858000" cy="9144000"/>
  <p:embeddedFontLst>
    <p:embeddedFont>
      <p:font typeface="Lato" panose="020F0502020204030203" pitchFamily="34" charset="0"/>
      <p:regular r:id="rId7"/>
      <p:bold r:id="rId8"/>
      <p:italic r:id="rId9"/>
      <p:boldItalic r:id="rId10"/>
    </p:embeddedFont>
    <p:embeddedFont>
      <p:font typeface="Lato Bold" panose="020F0502020204030203" pitchFamily="34" charset="0"/>
      <p:regular r:id="rId11"/>
      <p:bold r:id="rId12"/>
    </p:embeddedFont>
    <p:embeddedFont>
      <p:font typeface="Lato Heavy" panose="020B0604020202020204" charset="0"/>
      <p:regular r:id="rId13"/>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0AD60-EE3A-4B20-8C06-F510C6B9C00D}" v="4" dt="2025-03-14T09:51:53.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16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ickett (MDS - Research and Knowledge Transfer)" userId="S::c.wickett@bham.ac.uk::87e7ee99-2876-46d8-865b-a51e6fa3f576" providerId="AD" clId="Web-{EFF244CB-7225-456A-9F5F-35766DF62D50}"/>
    <pc:docChg chg="modSld">
      <pc:chgData name="Claire Wickett (MDS - Research and Knowledge Transfer)" userId="S::c.wickett@bham.ac.uk::87e7ee99-2876-46d8-865b-a51e6fa3f576" providerId="AD" clId="Web-{EFF244CB-7225-456A-9F5F-35766DF62D50}" dt="2024-06-26T09:04:49.155" v="7" actId="14100"/>
      <pc:docMkLst>
        <pc:docMk/>
      </pc:docMkLst>
      <pc:sldChg chg="modSp">
        <pc:chgData name="Claire Wickett (MDS - Research and Knowledge Transfer)" userId="S::c.wickett@bham.ac.uk::87e7ee99-2876-46d8-865b-a51e6fa3f576" providerId="AD" clId="Web-{EFF244CB-7225-456A-9F5F-35766DF62D50}" dt="2024-06-26T09:04:49.155" v="7" actId="14100"/>
        <pc:sldMkLst>
          <pc:docMk/>
          <pc:sldMk cId="0" sldId="257"/>
        </pc:sldMkLst>
      </pc:sldChg>
    </pc:docChg>
  </pc:docChgLst>
  <pc:docChgLst>
    <pc:chgData clId="Web-{F2D0AD60-EE3A-4B20-8C06-F510C6B9C00D}"/>
    <pc:docChg chg="modSld">
      <pc:chgData name="" userId="" providerId="" clId="Web-{F2D0AD60-EE3A-4B20-8C06-F510C6B9C00D}" dt="2025-03-14T09:51:35.082" v="0" actId="1076"/>
      <pc:docMkLst>
        <pc:docMk/>
      </pc:docMkLst>
      <pc:sldChg chg="modSp">
        <pc:chgData name="" userId="" providerId="" clId="Web-{F2D0AD60-EE3A-4B20-8C06-F510C6B9C00D}" dt="2025-03-14T09:51:35.082" v="0" actId="1076"/>
        <pc:sldMkLst>
          <pc:docMk/>
          <pc:sldMk cId="0" sldId="256"/>
        </pc:sldMkLst>
        <pc:grpChg chg="mod">
          <ac:chgData name="" userId="" providerId="" clId="Web-{F2D0AD60-EE3A-4B20-8C06-F510C6B9C00D}" dt="2025-03-14T09:51:35.082" v="0" actId="1076"/>
          <ac:grpSpMkLst>
            <pc:docMk/>
            <pc:sldMk cId="0" sldId="256"/>
            <ac:grpSpMk id="10" creationId="{00000000-0000-0000-0000-000000000000}"/>
          </ac:grpSpMkLst>
        </pc:grpChg>
      </pc:sldChg>
    </pc:docChg>
  </pc:docChgLst>
  <pc:docChgLst>
    <pc:chgData name="Elena Pizzoli (Communications and Reputation)" userId="S::e.pizzoli@bham.ac.uk::d2283435-31aa-4ccf-b57e-26fc6e5caaa3" providerId="AD" clId="Web-{5BBF080A-E0DE-2124-F253-D4204F73CAD9}"/>
    <pc:docChg chg="addSld delSld modSld">
      <pc:chgData name="Elena Pizzoli (Communications and Reputation)" userId="S::e.pizzoli@bham.ac.uk::d2283435-31aa-4ccf-b57e-26fc6e5caaa3" providerId="AD" clId="Web-{5BBF080A-E0DE-2124-F253-D4204F73CAD9}" dt="2024-06-26T11:51:56.742" v="18" actId="1076"/>
      <pc:docMkLst>
        <pc:docMk/>
      </pc:docMkLst>
      <pc:sldChg chg="modSp add">
        <pc:chgData name="Elena Pizzoli (Communications and Reputation)" userId="S::e.pizzoli@bham.ac.uk::d2283435-31aa-4ccf-b57e-26fc6e5caaa3" providerId="AD" clId="Web-{5BBF080A-E0DE-2124-F253-D4204F73CAD9}" dt="2024-06-26T11:51:56.742" v="18" actId="1076"/>
        <pc:sldMkLst>
          <pc:docMk/>
          <pc:sldMk cId="0" sldId="256"/>
        </pc:sldMkLst>
      </pc:sldChg>
      <pc:sldChg chg="addSp delSp modSp new del mod setBg">
        <pc:chgData name="Elena Pizzoli (Communications and Reputation)" userId="S::e.pizzoli@bham.ac.uk::d2283435-31aa-4ccf-b57e-26fc6e5caaa3" providerId="AD" clId="Web-{5BBF080A-E0DE-2124-F253-D4204F73CAD9}" dt="2024-06-26T11:50:53.490" v="11"/>
        <pc:sldMkLst>
          <pc:docMk/>
          <pc:sldMk cId="394128982" sldId="258"/>
        </pc:sldMkLst>
      </pc:sldChg>
      <pc:sldChg chg="new del">
        <pc:chgData name="Elena Pizzoli (Communications and Reputation)" userId="S::e.pizzoli@bham.ac.uk::d2283435-31aa-4ccf-b57e-26fc6e5caaa3" providerId="AD" clId="Web-{5BBF080A-E0DE-2124-F253-D4204F73CAD9}" dt="2024-06-26T11:50:54.865" v="12"/>
        <pc:sldMkLst>
          <pc:docMk/>
          <pc:sldMk cId="3948938194" sldId="259"/>
        </pc:sldMkLst>
      </pc:sldChg>
    </pc:docChg>
  </pc:docChgLst>
  <pc:docChgLst>
    <pc:chgData name="Claire Wickett (MDS - Research and Knowledge Transfer)" userId="87e7ee99-2876-46d8-865b-a51e6fa3f576" providerId="ADAL" clId="{96ABCB63-AA8C-4419-A3C4-DB1583F00A39}"/>
    <pc:docChg chg="undo custSel modSld">
      <pc:chgData name="Claire Wickett (MDS - Research and Knowledge Transfer)" userId="87e7ee99-2876-46d8-865b-a51e6fa3f576" providerId="ADAL" clId="{96ABCB63-AA8C-4419-A3C4-DB1583F00A39}" dt="2024-06-26T09:21:07.751" v="936" actId="20577"/>
      <pc:docMkLst>
        <pc:docMk/>
      </pc:docMkLst>
      <pc:sldChg chg="addSp delSp modSp mod">
        <pc:chgData name="Claire Wickett (MDS - Research and Knowledge Transfer)" userId="87e7ee99-2876-46d8-865b-a51e6fa3f576" providerId="ADAL" clId="{96ABCB63-AA8C-4419-A3C4-DB1583F00A39}" dt="2024-06-26T09:21:07.751" v="936" actId="20577"/>
        <pc:sldMkLst>
          <pc:docMk/>
          <pc:sldMk cId="0" sldId="257"/>
        </pc:sldMkLst>
      </pc:sldChg>
    </pc:docChg>
  </pc:docChgLst>
  <pc:docChgLst>
    <pc:chgData name="Claire Wickett (MDS - Research and Knowledge Transfer)" userId="S::c.wickett@bham.ac.uk::87e7ee99-2876-46d8-865b-a51e6fa3f576" providerId="AD" clId="Web-{A8BF8599-75E4-4AB5-924B-9909A762D523}"/>
    <pc:docChg chg="modSld">
      <pc:chgData name="Claire Wickett (MDS - Research and Knowledge Transfer)" userId="S::c.wickett@bham.ac.uk::87e7ee99-2876-46d8-865b-a51e6fa3f576" providerId="AD" clId="Web-{A8BF8599-75E4-4AB5-924B-9909A762D523}" dt="2024-07-18T08:15:08.104" v="9"/>
      <pc:docMkLst>
        <pc:docMk/>
      </pc:docMkLst>
      <pc:sldChg chg="modNotes">
        <pc:chgData name="Claire Wickett (MDS - Research and Knowledge Transfer)" userId="S::c.wickett@bham.ac.uk::87e7ee99-2876-46d8-865b-a51e6fa3f576" providerId="AD" clId="Web-{A8BF8599-75E4-4AB5-924B-9909A762D523}" dt="2024-07-18T08:15:08.104" v="9"/>
        <pc:sldMkLst>
          <pc:docMk/>
          <pc:sldMk cId="0" sldId="256"/>
        </pc:sldMkLst>
      </pc:sldChg>
    </pc:docChg>
  </pc:docChgLst>
  <pc:docChgLst>
    <pc:chgData name="Claire Wickett (MDS - Research and Knowledge Transfer)" userId="S::c.wickett@bham.ac.uk::87e7ee99-2876-46d8-865b-a51e6fa3f576" providerId="AD" clId="Web-{8D0F8CC7-D619-4710-BDDD-11EB22C3D9F6}"/>
    <pc:docChg chg="delSld">
      <pc:chgData name="Claire Wickett (MDS - Research and Knowledge Transfer)" userId="S::c.wickett@bham.ac.uk::87e7ee99-2876-46d8-865b-a51e6fa3f576" providerId="AD" clId="Web-{8D0F8CC7-D619-4710-BDDD-11EB22C3D9F6}" dt="2024-06-27T15:59:16.364" v="0"/>
      <pc:docMkLst>
        <pc:docMk/>
      </pc:docMkLst>
      <pc:sldChg chg="del">
        <pc:chgData name="Claire Wickett (MDS - Research and Knowledge Transfer)" userId="S::c.wickett@bham.ac.uk::87e7ee99-2876-46d8-865b-a51e6fa3f576" providerId="AD" clId="Web-{8D0F8CC7-D619-4710-BDDD-11EB22C3D9F6}" dt="2024-06-27T15:59:16.364" v="0"/>
        <pc:sldMkLst>
          <pc:docMk/>
          <pc:sldMk cId="0" sldId="257"/>
        </pc:sldMkLst>
      </pc:sldChg>
    </pc:docChg>
  </pc:docChgLst>
  <pc:docChgLst>
    <pc:chgData name="Claire Wickett (CMH - Research and Knowledge Transfer)" userId="S::c.wickett@bham.ac.uk::87e7ee99-2876-46d8-865b-a51e6fa3f576" providerId="AD" clId="Web-{F2D0AD60-EE3A-4B20-8C06-F510C6B9C00D}"/>
    <pc:docChg chg="modSld">
      <pc:chgData name="Claire Wickett (CMH - Research and Knowledge Transfer)" userId="S::c.wickett@bham.ac.uk::87e7ee99-2876-46d8-865b-a51e6fa3f576" providerId="AD" clId="Web-{F2D0AD60-EE3A-4B20-8C06-F510C6B9C00D}" dt="2025-03-14T09:51:53.958" v="2" actId="1076"/>
      <pc:docMkLst>
        <pc:docMk/>
      </pc:docMkLst>
      <pc:sldChg chg="modSp">
        <pc:chgData name="Claire Wickett (CMH - Research and Knowledge Transfer)" userId="S::c.wickett@bham.ac.uk::87e7ee99-2876-46d8-865b-a51e6fa3f576" providerId="AD" clId="Web-{F2D0AD60-EE3A-4B20-8C06-F510C6B9C00D}" dt="2025-03-14T09:51:53.958" v="2" actId="1076"/>
        <pc:sldMkLst>
          <pc:docMk/>
          <pc:sldMk cId="0" sldId="256"/>
        </pc:sldMkLst>
        <pc:grpChg chg="mod">
          <ac:chgData name="Claire Wickett (CMH - Research and Knowledge Transfer)" userId="S::c.wickett@bham.ac.uk::87e7ee99-2876-46d8-865b-a51e6fa3f576" providerId="AD" clId="Web-{F2D0AD60-EE3A-4B20-8C06-F510C6B9C00D}" dt="2025-03-14T09:51:53.958" v="2" actId="1076"/>
          <ac:grpSpMkLst>
            <pc:docMk/>
            <pc:sldMk cId="0" sldId="256"/>
            <ac:grpSpMk id="10" creationId="{00000000-0000-0000-0000-000000000000}"/>
          </ac:grpSpMkLst>
        </pc:grpChg>
      </pc:sldChg>
    </pc:docChg>
  </pc:docChgLst>
  <pc:docChgLst>
    <pc:chgData name="Elena Pizzoli (CMH - Administration)" userId="d2283435-31aa-4ccf-b57e-26fc6e5caaa3" providerId="ADAL" clId="{FFFA1211-2F29-4630-BDDF-BB98F13BE515}"/>
    <pc:docChg chg="modSld">
      <pc:chgData name="Elena Pizzoli (CMH - Administration)" userId="d2283435-31aa-4ccf-b57e-26fc6e5caaa3" providerId="ADAL" clId="{FFFA1211-2F29-4630-BDDF-BB98F13BE515}" dt="2025-03-04T12:31:12.141" v="91" actId="13244"/>
      <pc:docMkLst>
        <pc:docMk/>
      </pc:docMkLst>
      <pc:sldChg chg="modSp mod">
        <pc:chgData name="Elena Pizzoli (CMH - Administration)" userId="d2283435-31aa-4ccf-b57e-26fc6e5caaa3" providerId="ADAL" clId="{FFFA1211-2F29-4630-BDDF-BB98F13BE515}" dt="2025-03-04T12:31:12.141" v="91" actId="13244"/>
        <pc:sldMkLst>
          <pc:docMk/>
          <pc:sldMk cId="0" sldId="256"/>
        </pc:sldMkLst>
        <pc:spChg chg="mod">
          <ac:chgData name="Elena Pizzoli (CMH - Administration)" userId="d2283435-31aa-4ccf-b57e-26fc6e5caaa3" providerId="ADAL" clId="{FFFA1211-2F29-4630-BDDF-BB98F13BE515}" dt="2025-03-04T12:29:29.360" v="71" actId="962"/>
          <ac:spMkLst>
            <pc:docMk/>
            <pc:sldMk cId="0" sldId="256"/>
            <ac:spMk id="5" creationId="{00000000-0000-0000-0000-000000000000}"/>
          </ac:spMkLst>
        </pc:spChg>
        <pc:spChg chg="mod">
          <ac:chgData name="Elena Pizzoli (CMH - Administration)" userId="d2283435-31aa-4ccf-b57e-26fc6e5caaa3" providerId="ADAL" clId="{FFFA1211-2F29-4630-BDDF-BB98F13BE515}" dt="2025-03-04T12:29:36.103" v="73" actId="962"/>
          <ac:spMkLst>
            <pc:docMk/>
            <pc:sldMk cId="0" sldId="256"/>
            <ac:spMk id="9" creationId="{00000000-0000-0000-0000-000000000000}"/>
          </ac:spMkLst>
        </pc:spChg>
        <pc:spChg chg="mod">
          <ac:chgData name="Elena Pizzoli (CMH - Administration)" userId="d2283435-31aa-4ccf-b57e-26fc6e5caaa3" providerId="ADAL" clId="{FFFA1211-2F29-4630-BDDF-BB98F13BE515}" dt="2025-03-04T12:29:45.904" v="76" actId="962"/>
          <ac:spMkLst>
            <pc:docMk/>
            <pc:sldMk cId="0" sldId="256"/>
            <ac:spMk id="13" creationId="{00000000-0000-0000-0000-000000000000}"/>
          </ac:spMkLst>
        </pc:spChg>
        <pc:spChg chg="mod">
          <ac:chgData name="Elena Pizzoli (CMH - Administration)" userId="d2283435-31aa-4ccf-b57e-26fc6e5caaa3" providerId="ADAL" clId="{FFFA1211-2F29-4630-BDDF-BB98F13BE515}" dt="2025-03-03T13:37:43.775" v="64" actId="113"/>
          <ac:spMkLst>
            <pc:docMk/>
            <pc:sldMk cId="0" sldId="256"/>
            <ac:spMk id="17" creationId="{00000000-0000-0000-0000-000000000000}"/>
          </ac:spMkLst>
        </pc:spChg>
        <pc:spChg chg="ord">
          <ac:chgData name="Elena Pizzoli (CMH - Administration)" userId="d2283435-31aa-4ccf-b57e-26fc6e5caaa3" providerId="ADAL" clId="{FFFA1211-2F29-4630-BDDF-BB98F13BE515}" dt="2025-03-04T12:30:11.670" v="86" actId="13244"/>
          <ac:spMkLst>
            <pc:docMk/>
            <pc:sldMk cId="0" sldId="256"/>
            <ac:spMk id="21" creationId="{00000000-0000-0000-0000-000000000000}"/>
          </ac:spMkLst>
        </pc:spChg>
        <pc:spChg chg="mod">
          <ac:chgData name="Elena Pizzoli (CMH - Administration)" userId="d2283435-31aa-4ccf-b57e-26fc6e5caaa3" providerId="ADAL" clId="{FFFA1211-2F29-4630-BDDF-BB98F13BE515}" dt="2025-03-03T13:37:47.327" v="66" actId="113"/>
          <ac:spMkLst>
            <pc:docMk/>
            <pc:sldMk cId="0" sldId="256"/>
            <ac:spMk id="25" creationId="{00000000-0000-0000-0000-000000000000}"/>
          </ac:spMkLst>
        </pc:spChg>
        <pc:spChg chg="mod">
          <ac:chgData name="Elena Pizzoli (CMH - Administration)" userId="d2283435-31aa-4ccf-b57e-26fc6e5caaa3" providerId="ADAL" clId="{FFFA1211-2F29-4630-BDDF-BB98F13BE515}" dt="2025-03-03T13:20:45.534" v="62" actId="2711"/>
          <ac:spMkLst>
            <pc:docMk/>
            <pc:sldMk cId="0" sldId="256"/>
            <ac:spMk id="26" creationId="{00000000-0000-0000-0000-000000000000}"/>
          </ac:spMkLst>
        </pc:spChg>
        <pc:spChg chg="mod ord">
          <ac:chgData name="Elena Pizzoli (CMH - Administration)" userId="d2283435-31aa-4ccf-b57e-26fc6e5caaa3" providerId="ADAL" clId="{FFFA1211-2F29-4630-BDDF-BB98F13BE515}" dt="2025-03-04T12:30:49.526" v="88" actId="13244"/>
          <ac:spMkLst>
            <pc:docMk/>
            <pc:sldMk cId="0" sldId="256"/>
            <ac:spMk id="27" creationId="{00000000-0000-0000-0000-000000000000}"/>
          </ac:spMkLst>
        </pc:spChg>
        <pc:spChg chg="mod ord">
          <ac:chgData name="Elena Pizzoli (CMH - Administration)" userId="d2283435-31aa-4ccf-b57e-26fc6e5caaa3" providerId="ADAL" clId="{FFFA1211-2F29-4630-BDDF-BB98F13BE515}" dt="2025-03-04T12:31:12.141" v="91" actId="13244"/>
          <ac:spMkLst>
            <pc:docMk/>
            <pc:sldMk cId="0" sldId="256"/>
            <ac:spMk id="31" creationId="{00000000-0000-0000-0000-000000000000}"/>
          </ac:spMkLst>
        </pc:spChg>
        <pc:spChg chg="mod">
          <ac:chgData name="Elena Pizzoli (CMH - Administration)" userId="d2283435-31aa-4ccf-b57e-26fc6e5caaa3" providerId="ADAL" clId="{FFFA1211-2F29-4630-BDDF-BB98F13BE515}" dt="2025-03-03T13:37:49.038" v="67" actId="113"/>
          <ac:spMkLst>
            <pc:docMk/>
            <pc:sldMk cId="0" sldId="256"/>
            <ac:spMk id="35" creationId="{00000000-0000-0000-0000-000000000000}"/>
          </ac:spMkLst>
        </pc:spChg>
        <pc:spChg chg="mod">
          <ac:chgData name="Elena Pizzoli (CMH - Administration)" userId="d2283435-31aa-4ccf-b57e-26fc6e5caaa3" providerId="ADAL" clId="{FFFA1211-2F29-4630-BDDF-BB98F13BE515}" dt="2025-03-03T13:18:35.026" v="40" actId="20577"/>
          <ac:spMkLst>
            <pc:docMk/>
            <pc:sldMk cId="0" sldId="256"/>
            <ac:spMk id="36" creationId="{00000000-0000-0000-0000-000000000000}"/>
          </ac:spMkLst>
        </pc:spChg>
        <pc:spChg chg="mod">
          <ac:chgData name="Elena Pizzoli (CMH - Administration)" userId="d2283435-31aa-4ccf-b57e-26fc6e5caaa3" providerId="ADAL" clId="{FFFA1211-2F29-4630-BDDF-BB98F13BE515}" dt="2025-03-03T13:18:45.705" v="51" actId="20577"/>
          <ac:spMkLst>
            <pc:docMk/>
            <pc:sldMk cId="0" sldId="256"/>
            <ac:spMk id="37" creationId="{00000000-0000-0000-0000-000000000000}"/>
          </ac:spMkLst>
        </pc:spChg>
        <pc:spChg chg="mod">
          <ac:chgData name="Elena Pizzoli (CMH - Administration)" userId="d2283435-31aa-4ccf-b57e-26fc6e5caaa3" providerId="ADAL" clId="{FFFA1211-2F29-4630-BDDF-BB98F13BE515}" dt="2025-03-03T13:37:53.071" v="69" actId="113"/>
          <ac:spMkLst>
            <pc:docMk/>
            <pc:sldMk cId="0" sldId="256"/>
            <ac:spMk id="41" creationId="{00000000-0000-0000-0000-000000000000}"/>
          </ac:spMkLst>
        </pc:spChg>
        <pc:spChg chg="mod">
          <ac:chgData name="Elena Pizzoli (CMH - Administration)" userId="d2283435-31aa-4ccf-b57e-26fc6e5caaa3" providerId="ADAL" clId="{FFFA1211-2F29-4630-BDDF-BB98F13BE515}" dt="2025-03-03T13:19:01.526" v="59" actId="20577"/>
          <ac:spMkLst>
            <pc:docMk/>
            <pc:sldMk cId="0" sldId="256"/>
            <ac:spMk id="42" creationId="{00000000-0000-0000-0000-000000000000}"/>
          </ac:spMkLst>
        </pc:spChg>
        <pc:spChg chg="mod ord">
          <ac:chgData name="Elena Pizzoli (CMH - Administration)" userId="d2283435-31aa-4ccf-b57e-26fc6e5caaa3" providerId="ADAL" clId="{FFFA1211-2F29-4630-BDDF-BB98F13BE515}" dt="2025-03-04T12:30:28.421" v="87" actId="13244"/>
          <ac:spMkLst>
            <pc:docMk/>
            <pc:sldMk cId="0" sldId="256"/>
            <ac:spMk id="49" creationId="{00000000-0000-0000-0000-000000000000}"/>
          </ac:spMkLst>
        </pc:spChg>
        <pc:grpChg chg="mod">
          <ac:chgData name="Elena Pizzoli (CMH - Administration)" userId="d2283435-31aa-4ccf-b57e-26fc6e5caaa3" providerId="ADAL" clId="{FFFA1211-2F29-4630-BDDF-BB98F13BE515}" dt="2025-03-04T12:29:27.168" v="70" actId="962"/>
          <ac:grpSpMkLst>
            <pc:docMk/>
            <pc:sldMk cId="0" sldId="256"/>
            <ac:grpSpMk id="2" creationId="{00000000-0000-0000-0000-000000000000}"/>
          </ac:grpSpMkLst>
        </pc:grpChg>
        <pc:grpChg chg="mod">
          <ac:chgData name="Elena Pizzoli (CMH - Administration)" userId="d2283435-31aa-4ccf-b57e-26fc6e5caaa3" providerId="ADAL" clId="{FFFA1211-2F29-4630-BDDF-BB98F13BE515}" dt="2025-03-04T12:29:34.751" v="72" actId="962"/>
          <ac:grpSpMkLst>
            <pc:docMk/>
            <pc:sldMk cId="0" sldId="256"/>
            <ac:grpSpMk id="6" creationId="{00000000-0000-0000-0000-000000000000}"/>
          </ac:grpSpMkLst>
        </pc:grpChg>
        <pc:grpChg chg="mod">
          <ac:chgData name="Elena Pizzoli (CMH - Administration)" userId="d2283435-31aa-4ccf-b57e-26fc6e5caaa3" providerId="ADAL" clId="{FFFA1211-2F29-4630-BDDF-BB98F13BE515}" dt="2025-03-04T12:29:37.967" v="74" actId="962"/>
          <ac:grpSpMkLst>
            <pc:docMk/>
            <pc:sldMk cId="0" sldId="256"/>
            <ac:grpSpMk id="10" creationId="{00000000-0000-0000-0000-000000000000}"/>
          </ac:grpSpMkLst>
        </pc:grpChg>
        <pc:grpChg chg="mod">
          <ac:chgData name="Elena Pizzoli (CMH - Administration)" userId="d2283435-31aa-4ccf-b57e-26fc6e5caaa3" providerId="ADAL" clId="{FFFA1211-2F29-4630-BDDF-BB98F13BE515}" dt="2025-03-04T12:29:49.223" v="77" actId="962"/>
          <ac:grpSpMkLst>
            <pc:docMk/>
            <pc:sldMk cId="0" sldId="256"/>
            <ac:grpSpMk id="14" creationId="{00000000-0000-0000-0000-000000000000}"/>
          </ac:grpSpMkLst>
        </pc:grpChg>
        <pc:grpChg chg="mod">
          <ac:chgData name="Elena Pizzoli (CMH - Administration)" userId="d2283435-31aa-4ccf-b57e-26fc6e5caaa3" providerId="ADAL" clId="{FFFA1211-2F29-4630-BDDF-BB98F13BE515}" dt="2025-03-04T12:29:50.391" v="78" actId="962"/>
          <ac:grpSpMkLst>
            <pc:docMk/>
            <pc:sldMk cId="0" sldId="256"/>
            <ac:grpSpMk id="22" creationId="{00000000-0000-0000-0000-000000000000}"/>
          </ac:grpSpMkLst>
        </pc:grpChg>
        <pc:grpChg chg="mod">
          <ac:chgData name="Elena Pizzoli (CMH - Administration)" userId="d2283435-31aa-4ccf-b57e-26fc6e5caaa3" providerId="ADAL" clId="{FFFA1211-2F29-4630-BDDF-BB98F13BE515}" dt="2025-03-04T12:29:51.359" v="79" actId="962"/>
          <ac:grpSpMkLst>
            <pc:docMk/>
            <pc:sldMk cId="0" sldId="256"/>
            <ac:grpSpMk id="28" creationId="{00000000-0000-0000-0000-000000000000}"/>
          </ac:grpSpMkLst>
        </pc:grpChg>
        <pc:grpChg chg="mod">
          <ac:chgData name="Elena Pizzoli (CMH - Administration)" userId="d2283435-31aa-4ccf-b57e-26fc6e5caaa3" providerId="ADAL" clId="{FFFA1211-2F29-4630-BDDF-BB98F13BE515}" dt="2025-03-04T12:29:52.376" v="80" actId="962"/>
          <ac:grpSpMkLst>
            <pc:docMk/>
            <pc:sldMk cId="0" sldId="256"/>
            <ac:grpSpMk id="32" creationId="{00000000-0000-0000-0000-000000000000}"/>
          </ac:grpSpMkLst>
        </pc:grpChg>
        <pc:grpChg chg="mod">
          <ac:chgData name="Elena Pizzoli (CMH - Administration)" userId="d2283435-31aa-4ccf-b57e-26fc6e5caaa3" providerId="ADAL" clId="{FFFA1211-2F29-4630-BDDF-BB98F13BE515}" dt="2025-03-04T12:29:53.144" v="81" actId="962"/>
          <ac:grpSpMkLst>
            <pc:docMk/>
            <pc:sldMk cId="0" sldId="256"/>
            <ac:grpSpMk id="38" creationId="{00000000-0000-0000-0000-000000000000}"/>
          </ac:grpSpMkLst>
        </pc:grpChg>
        <pc:grpChg chg="mod ord">
          <ac:chgData name="Elena Pizzoli (CMH - Administration)" userId="d2283435-31aa-4ccf-b57e-26fc6e5caaa3" providerId="ADAL" clId="{FFFA1211-2F29-4630-BDDF-BB98F13BE515}" dt="2025-03-04T12:30:52.694" v="89" actId="13244"/>
          <ac:grpSpMkLst>
            <pc:docMk/>
            <pc:sldMk cId="0" sldId="256"/>
            <ac:grpSpMk id="43" creationId="{00000000-0000-0000-0000-000000000000}"/>
          </ac:grpSpMkLst>
        </pc:grpChg>
        <pc:grpChg chg="mod ord">
          <ac:chgData name="Elena Pizzoli (CMH - Administration)" userId="d2283435-31aa-4ccf-b57e-26fc6e5caaa3" providerId="ADAL" clId="{FFFA1211-2F29-4630-BDDF-BB98F13BE515}" dt="2025-03-04T12:30:54.637" v="90" actId="13244"/>
          <ac:grpSpMkLst>
            <pc:docMk/>
            <pc:sldMk cId="0" sldId="256"/>
            <ac:grpSpMk id="46" creationId="{00000000-0000-0000-0000-000000000000}"/>
          </ac:grpSpMkLst>
        </pc:grpChg>
      </pc:sldChg>
    </pc:docChg>
  </pc:docChgLst>
  <pc:docChgLst>
    <pc:chgData name="Claire Wickett (MDS - Research and Knowledge Transfer)" userId="S::c.wickett@bham.ac.uk::87e7ee99-2876-46d8-865b-a51e6fa3f576" providerId="AD" clId="Web-{C1D41DF5-E098-43AB-9FBE-664EDB342472}"/>
    <pc:docChg chg="delSld">
      <pc:chgData name="Claire Wickett (MDS - Research and Knowledge Transfer)" userId="S::c.wickett@bham.ac.uk::87e7ee99-2876-46d8-865b-a51e6fa3f576" providerId="AD" clId="Web-{C1D41DF5-E098-43AB-9FBE-664EDB342472}" dt="2024-06-26T08:36:33.033" v="0"/>
      <pc:docMkLst>
        <pc:docMk/>
      </pc:docMkLst>
      <pc:sldChg chg="del">
        <pc:chgData name="Claire Wickett (MDS - Research and Knowledge Transfer)" userId="S::c.wickett@bham.ac.uk::87e7ee99-2876-46d8-865b-a51e6fa3f576" providerId="AD" clId="Web-{C1D41DF5-E098-43AB-9FBE-664EDB342472}" dt="2024-06-26T08:36:33.033" v="0"/>
        <pc:sldMkLst>
          <pc:docMk/>
          <pc:sldMk cId="0" sldId="256"/>
        </pc:sldMkLst>
      </pc:sldChg>
    </pc:docChg>
  </pc:docChgLst>
  <pc:docChgLst>
    <pc:chgData name="Claire Wickett (MDS - Research and Knowledge Transfer)" userId="S::c.wickett@bham.ac.uk::87e7ee99-2876-46d8-865b-a51e6fa3f576" providerId="AD" clId="Web-{42337375-734E-4B1D-A789-179E732EDB8C}"/>
    <pc:docChg chg="modSld">
      <pc:chgData name="Claire Wickett (MDS - Research and Knowledge Transfer)" userId="S::c.wickett@bham.ac.uk::87e7ee99-2876-46d8-865b-a51e6fa3f576" providerId="AD" clId="Web-{42337375-734E-4B1D-A789-179E732EDB8C}" dt="2024-06-27T16:01:23.838" v="0"/>
      <pc:docMkLst>
        <pc:docMk/>
      </pc:docMkLst>
      <pc:sldChg chg="modNotes">
        <pc:chgData name="Claire Wickett (MDS - Research and Knowledge Transfer)" userId="S::c.wickett@bham.ac.uk::87e7ee99-2876-46d8-865b-a51e6fa3f576" providerId="AD" clId="Web-{42337375-734E-4B1D-A789-179E732EDB8C}" dt="2024-06-27T16:01:23.838" v="0"/>
        <pc:sldMkLst>
          <pc:docMk/>
          <pc:sldMk cId="0" sldId="256"/>
        </pc:sldMkLst>
      </pc:sldChg>
    </pc:docChg>
  </pc:docChgLst>
  <pc:docChgLst>
    <pc:chgData name="Elena Pizzoli (Communications and Reputation)" userId="d2283435-31aa-4ccf-b57e-26fc6e5caaa3" providerId="ADAL" clId="{BA59B386-200B-488D-9378-B701F9922589}"/>
    <pc:docChg chg="modSld">
      <pc:chgData name="Elena Pizzoli (Communications and Reputation)" userId="d2283435-31aa-4ccf-b57e-26fc6e5caaa3" providerId="ADAL" clId="{BA59B386-200B-488D-9378-B701F9922589}" dt="2024-06-25T16:23:32.573" v="8" actId="1036"/>
      <pc:docMkLst>
        <pc:docMk/>
      </pc:docMkLst>
      <pc:sldChg chg="modSp mod">
        <pc:chgData name="Elena Pizzoli (Communications and Reputation)" userId="d2283435-31aa-4ccf-b57e-26fc6e5caaa3" providerId="ADAL" clId="{BA59B386-200B-488D-9378-B701F9922589}" dt="2024-06-25T16:23:32.573" v="8" actId="1036"/>
        <pc:sldMkLst>
          <pc:docMk/>
          <pc:sldMk cId="0" sldId="257"/>
        </pc:sldMkLst>
      </pc:sldChg>
    </pc:docChg>
  </pc:docChgLst>
  <pc:docChgLst>
    <pc:chgData name="Elena Pizzoli (Communications and Reputation)" userId="d2283435-31aa-4ccf-b57e-26fc6e5caaa3" providerId="ADAL" clId="{2EB9F7DB-1F6A-4BA0-AA33-8947EB52A498}"/>
    <pc:docChg chg="modSld">
      <pc:chgData name="Elena Pizzoli (Communications and Reputation)" userId="d2283435-31aa-4ccf-b57e-26fc6e5caaa3" providerId="ADAL" clId="{2EB9F7DB-1F6A-4BA0-AA33-8947EB52A498}" dt="2024-06-26T11:52:54.604" v="4" actId="1038"/>
      <pc:docMkLst>
        <pc:docMk/>
      </pc:docMkLst>
      <pc:sldChg chg="modSp mod">
        <pc:chgData name="Elena Pizzoli (Communications and Reputation)" userId="d2283435-31aa-4ccf-b57e-26fc6e5caaa3" providerId="ADAL" clId="{2EB9F7DB-1F6A-4BA0-AA33-8947EB52A498}" dt="2024-06-26T11:52:54.604" v="4" actId="1038"/>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A824D-86E6-43CC-B3FF-7C338CD02588}" type="datetimeFigureOut">
              <a:t>3/14/2025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54A6-F4A3-4208-B0BB-75368083C44F}" type="slidenum">
              <a:t>‹#›</a:t>
            </a:fld>
            <a:endParaRPr lang="en-GB"/>
          </a:p>
        </p:txBody>
      </p:sp>
    </p:spTree>
    <p:extLst>
      <p:ext uri="{BB962C8B-B14F-4D97-AF65-F5344CB8AC3E}">
        <p14:creationId xmlns:p14="http://schemas.microsoft.com/office/powerpoint/2010/main" val="104365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Approved by Adele Higginbottom 18/7/24</a:t>
            </a:r>
            <a:endParaRPr lang="en-GB" b="1" dirty="0"/>
          </a:p>
          <a:p>
            <a:endParaRPr lang="en-GB" b="1" dirty="0"/>
          </a:p>
          <a:p>
            <a:r>
              <a:rPr lang="en-GB" b="1"/>
              <a:t>BRC Patient and Public Involvement Case Study Collection </a:t>
            </a:r>
            <a:endParaRPr lang="en-US">
              <a:ea typeface="Calibri"/>
              <a:cs typeface="Calibri"/>
            </a:endParaRPr>
          </a:p>
          <a:p>
            <a:r>
              <a:rPr lang="en-GB" b="1"/>
              <a:t>(Based on GRIPP 2 Short Form Version)</a:t>
            </a:r>
            <a:endParaRPr lang="en-US" dirty="0"/>
          </a:p>
          <a:p>
            <a:endParaRPr lang="en-US" dirty="0"/>
          </a:p>
          <a:p>
            <a:r>
              <a:rPr lang="en-GB"/>
              <a:t>Project/study name</a:t>
            </a:r>
            <a:endParaRPr lang="en-GB" dirty="0"/>
          </a:p>
          <a:p>
            <a:r>
              <a:rPr lang="en-GB"/>
              <a:t>Exploring the expectations, needs and concerns of people with Rheumatoid Arthritis commencing Methotrexate (PhD mixed-methods study)</a:t>
            </a:r>
            <a:endParaRPr lang="en-GB" dirty="0"/>
          </a:p>
          <a:p>
            <a:r>
              <a:rPr lang="en-GB"/>
              <a:t>Academic lead name</a:t>
            </a:r>
            <a:endParaRPr lang="en-GB" dirty="0"/>
          </a:p>
          <a:p>
            <a:r>
              <a:rPr lang="en-GB"/>
              <a:t>Sarah Logan PhD Student/ Prof Sarah Ryan</a:t>
            </a:r>
            <a:endParaRPr lang="en-GB" dirty="0"/>
          </a:p>
          <a:p>
            <a:r>
              <a:rPr lang="en-GB"/>
              <a:t>PPIE lead/co-ordinator name</a:t>
            </a:r>
            <a:endParaRPr lang="en-GB" dirty="0"/>
          </a:p>
          <a:p>
            <a:r>
              <a:rPr lang="en-GB"/>
              <a:t>(Provided by Adele Higginbottom)</a:t>
            </a:r>
            <a:endParaRPr lang="en-GB" dirty="0"/>
          </a:p>
          <a:p>
            <a:r>
              <a:rPr lang="en-GB"/>
              <a:t>BRC theme and University/Trust name</a:t>
            </a:r>
            <a:endParaRPr lang="en-GB" dirty="0"/>
          </a:p>
          <a:p>
            <a:r>
              <a:rPr lang="en-GB"/>
              <a:t>Inflammatory Arthritis – Keele University/Midlands Partnership University NHS Foundation Trust</a:t>
            </a:r>
            <a:endParaRPr lang="en-GB" dirty="0"/>
          </a:p>
          <a:p>
            <a:r>
              <a:rPr lang="en-GB"/>
              <a:t>PPIE Groups utilised (if relevant)</a:t>
            </a:r>
            <a:endParaRPr lang="en-GB" dirty="0"/>
          </a:p>
          <a:p>
            <a:r>
              <a:rPr lang="en-GB"/>
              <a:t>Keele University PPIE </a:t>
            </a:r>
            <a:endParaRPr lang="en-GB" dirty="0"/>
          </a:p>
          <a:p>
            <a:r>
              <a:rPr lang="en-GB"/>
              <a:t>Number of public contributors used in the project</a:t>
            </a:r>
            <a:endParaRPr lang="en-GB" dirty="0"/>
          </a:p>
          <a:p>
            <a:r>
              <a:rPr lang="en-GB"/>
              <a:t>2 patient partners were recruited (reduced recruitment due to COVID-19 pandemic)</a:t>
            </a:r>
            <a:endParaRPr lang="en-GB" dirty="0"/>
          </a:p>
          <a:p>
            <a:r>
              <a:rPr lang="en-GB"/>
              <a:t>Diversity of public contributors used in the project</a:t>
            </a:r>
            <a:endParaRPr lang="en-GB" dirty="0"/>
          </a:p>
          <a:p>
            <a:r>
              <a:rPr lang="en-GB"/>
              <a:t>1 male, 1 female both White British ethnicity with lived experience of Rheumatoid Arthritis</a:t>
            </a:r>
            <a:endParaRPr lang="en-GB" dirty="0"/>
          </a:p>
          <a:p>
            <a:endParaRPr lang="en-US" dirty="0"/>
          </a:p>
          <a:p>
            <a:r>
              <a:rPr lang="en-GB" b="1"/>
              <a:t>Section</a:t>
            </a:r>
            <a:endParaRPr lang="en-GB" dirty="0"/>
          </a:p>
          <a:p>
            <a:r>
              <a:rPr lang="en-GB" b="1"/>
              <a:t>Description of section</a:t>
            </a:r>
            <a:endParaRPr lang="en-GB" dirty="0"/>
          </a:p>
          <a:p>
            <a:r>
              <a:rPr lang="en-GB" b="1"/>
              <a:t>Answers</a:t>
            </a:r>
            <a:endParaRPr lang="en-GB" dirty="0"/>
          </a:p>
          <a:p>
            <a:r>
              <a:rPr lang="en-GB"/>
              <a:t>Aim</a:t>
            </a:r>
            <a:endParaRPr lang="en-GB" dirty="0"/>
          </a:p>
          <a:p>
            <a:r>
              <a:rPr lang="en-GB"/>
              <a:t>Report the aim of PPI in the study</a:t>
            </a:r>
            <a:endParaRPr lang="en-GB" dirty="0"/>
          </a:p>
          <a:p>
            <a:r>
              <a:rPr lang="en-GB"/>
              <a:t>We wanted to ensure that the perspectives of people with lived experience of Rheumatoid Arthritis (RA) were taken into account when designing, undertaking the research and developing recommendations for clinical practice. Involving people with RA who used NHS rheumatology services enabled us to incorporate the perspective of service users in our research process. We wanted to ensure the research was relevant to people with RA who use NHS rheumatology services. </a:t>
            </a:r>
            <a:endParaRPr lang="en-GB" dirty="0"/>
          </a:p>
          <a:p>
            <a:r>
              <a:rPr lang="en-GB"/>
              <a:t>Methods</a:t>
            </a:r>
            <a:endParaRPr lang="en-GB" dirty="0"/>
          </a:p>
          <a:p>
            <a:r>
              <a:rPr lang="en-GB"/>
              <a:t>Provide a clear description of the methods used for PPIE in the study</a:t>
            </a:r>
            <a:endParaRPr lang="en-GB" dirty="0"/>
          </a:p>
          <a:p>
            <a:r>
              <a:rPr lang="en-GB"/>
              <a:t>Two patient partners with lived experience were recruited to form a patient advisory group (PAG) to assist at all stages of the research process in line with best practice guidelines. Due to social distancing requirements meetings were held virtually by MS-TEAMS or telephone meetings and facilitated by a member of Keele PPIE team. Remuneration was provided following INVOLVE recommendations. The first meeting involved reviewing the purpose of the study and study design using a PowerPoint presentation to facilitate discussion. The study was deemed relevant and important to inform person-centred care and service provision to support people with RA to start and take Methotrexate safely. The interview topic guides were reviewed and amended (detailed below) following PPIE review. Further support and collaboration with PAG at review of study findings supported by PowerPoint presentation which focused on review of the methods and results of the systematic review, and qualitative study including the population, sample, data analysis, development of themes and dissemination messages. </a:t>
            </a:r>
            <a:endParaRPr lang="en-GB" dirty="0"/>
          </a:p>
          <a:p>
            <a:r>
              <a:rPr lang="en-GB"/>
              <a:t>Study results</a:t>
            </a:r>
            <a:endParaRPr lang="en-GB" dirty="0"/>
          </a:p>
          <a:p>
            <a:r>
              <a:rPr lang="en-GB"/>
              <a:t>Outcomes – Report the results of PPI in the study, including both positive and negative outcomes</a:t>
            </a:r>
            <a:endParaRPr lang="en-GB" dirty="0"/>
          </a:p>
          <a:p>
            <a:r>
              <a:rPr lang="en-GB"/>
              <a:t>Aspects of interview topic guides modified with PPIE involvement:</a:t>
            </a:r>
            <a:endParaRPr lang="en-GB" dirty="0"/>
          </a:p>
          <a:p>
            <a:pPr marL="285750" indent="-285750">
              <a:buFont typeface="Arial"/>
              <a:buChar char="•"/>
            </a:pPr>
            <a:r>
              <a:rPr lang="en-GB"/>
              <a:t>Exploring preferences for care delivered by different modes ie telephone, video, in-person consultation</a:t>
            </a:r>
            <a:endParaRPr lang="en-GB" dirty="0"/>
          </a:p>
          <a:p>
            <a:pPr marL="285750" indent="-285750">
              <a:buFont typeface="Arial"/>
              <a:buChar char="•"/>
            </a:pPr>
            <a:r>
              <a:rPr lang="en-GB"/>
              <a:t>Elicit opinion regarding the importance of having a friend, relative or carer present at DMARD counselling and whether modality affected these decisions</a:t>
            </a:r>
            <a:endParaRPr lang="en-GB" dirty="0"/>
          </a:p>
          <a:p>
            <a:pPr marL="285750" indent="-285750">
              <a:buFont typeface="Arial"/>
              <a:buChar char="•"/>
            </a:pPr>
            <a:r>
              <a:rPr lang="en-GB"/>
              <a:t>Should DMARD counselling be drug specific or use a holistic person-centred approach allowing people to ask their own questions about RA management and lifestyle</a:t>
            </a:r>
            <a:endParaRPr lang="en-GB" dirty="0"/>
          </a:p>
          <a:p>
            <a:pPr marL="285750" indent="-285750">
              <a:buFont typeface="Arial"/>
              <a:buChar char="•"/>
            </a:pPr>
            <a:r>
              <a:rPr lang="en-GB"/>
              <a:t>Explore perceptions about whether more than one DMARD counselling consultation may be required by some people </a:t>
            </a:r>
            <a:endParaRPr lang="en-GB" dirty="0"/>
          </a:p>
          <a:p>
            <a:pPr marL="285750" indent="-285750">
              <a:buFont typeface="Arial"/>
              <a:buChar char="•"/>
            </a:pPr>
            <a:r>
              <a:rPr lang="en-GB"/>
              <a:t>The PAG members felt it was important that the researcher should inform research participants that as well as being a researcher they are also an experienced rheumatology nurse but was not involved in their care – it was felt this would help put people at their ease knowing the researcher had knowledge of RA, how it affected people and what the treatments were, and so may enable people to feel confident in ‘telling their story and giving honest opinions.’ </a:t>
            </a:r>
            <a:endParaRPr lang="en-GB" dirty="0"/>
          </a:p>
          <a:p>
            <a:endParaRPr lang="en-GB" dirty="0"/>
          </a:p>
          <a:p>
            <a:r>
              <a:rPr lang="en-GB"/>
              <a:t>A further PAG meeting reviewed the study findings, confirming the findings aligned to their experiences of care provision, preferences for care organisation and delivery. This contributed to the stakeholder review of study findings and agreement with development of recommendations for a person-centred approach to providing information about Methotrexate, developing a stratified approach to delivering information about MTX and future work to coproduce infographic information to support recall of personalised information.</a:t>
            </a:r>
            <a:endParaRPr lang="en-GB" dirty="0"/>
          </a:p>
          <a:p>
            <a:r>
              <a:rPr lang="en-GB"/>
              <a:t>This feedback informed the study findings infographic report disseminated to participants, publications and conference presentations.</a:t>
            </a:r>
            <a:endParaRPr lang="en-GB" dirty="0"/>
          </a:p>
          <a:p>
            <a:r>
              <a:rPr lang="en-GB"/>
              <a:t>Discussion and conclusions</a:t>
            </a:r>
            <a:endParaRPr lang="en-GB" dirty="0"/>
          </a:p>
          <a:p>
            <a:r>
              <a:rPr lang="en-GB"/>
              <a:t>Outcomes – Comment on the extent to which PPI influenced the study overall.  Describe positive and negative effects</a:t>
            </a:r>
            <a:endParaRPr lang="en-GB" dirty="0"/>
          </a:p>
          <a:p>
            <a:r>
              <a:rPr lang="en-GB"/>
              <a:t>The PAG had received prior training from the Keele University Research User Group and facilitators from the PPIE team supported their involvement. The PAG members positively influenced the design of the study with their invaluable insight as to the lived experience of both RA and using NHS rheumatology services, confirming the importance and relevance of the study. The contribution to the topic guides, review of study findings and development of stakeholder recommendations ensured that the study reflected service user perspective and  real life experiences of rheumatology service provision.  The requirement for social distancing due to the COVID-19 pandemic restricted in-person meetings and likely the number of PAG members. </a:t>
            </a:r>
            <a:endParaRPr lang="en-GB" dirty="0"/>
          </a:p>
          <a:p>
            <a:r>
              <a:rPr lang="en-GB"/>
              <a:t>Reflections/critical perspective</a:t>
            </a:r>
            <a:endParaRPr lang="en-GB" dirty="0"/>
          </a:p>
          <a:p>
            <a:r>
              <a:rPr lang="en-GB"/>
              <a:t>Comment critically on the study, reflecting on the things that went well and those that didn’t, so others can learn from this experience</a:t>
            </a:r>
            <a:endParaRPr lang="en-GB" dirty="0"/>
          </a:p>
          <a:p>
            <a:r>
              <a:rPr lang="en-GB"/>
              <a:t>Given the constraints of undertaking research during the COVID pandemic working with a patient advisory group was a very positive experience. The input of PAG was definitely restricted, however MS-TEAMS/telephone meetings were advantageous for members when feeling unwell due to the impact of RA. In-person meetings with a larger PAG with wider demographic and disease experience would strengthen input to future studies. Using PowerPoint presentations to support discussions was beneficial, sending information ahead of meetings could be helpful for some PAG members. We hope to involve the PAG in the implementation of our study findings and knowledge mobilisation.</a:t>
            </a:r>
            <a:endParaRPr lang="en-GB" dirty="0"/>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17754A6-F4A3-4208-B0BB-75368083C44F}" type="slidenum">
              <a:t>1</a:t>
            </a:fld>
            <a:endParaRPr lang="en-GB"/>
          </a:p>
        </p:txBody>
      </p:sp>
    </p:spTree>
    <p:extLst>
      <p:ext uri="{BB962C8B-B14F-4D97-AF65-F5344CB8AC3E}">
        <p14:creationId xmlns:p14="http://schemas.microsoft.com/office/powerpoint/2010/main" val="240762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44246" y="2725688"/>
            <a:ext cx="3754386" cy="2553228"/>
            <a:chOff x="0" y="0"/>
            <a:chExt cx="988810" cy="672455"/>
          </a:xfrm>
        </p:grpSpPr>
        <p:sp>
          <p:nvSpPr>
            <p:cNvPr id="3" name="Freeform 3"/>
            <p:cNvSpPr/>
            <p:nvPr/>
          </p:nvSpPr>
          <p:spPr>
            <a:xfrm>
              <a:off x="0" y="0"/>
              <a:ext cx="988810" cy="672455"/>
            </a:xfrm>
            <a:custGeom>
              <a:avLst/>
              <a:gdLst/>
              <a:ahLst/>
              <a:cxnLst/>
              <a:rect l="l" t="t" r="r" b="b"/>
              <a:pathLst>
                <a:path w="988810" h="672455">
                  <a:moveTo>
                    <a:pt x="0" y="0"/>
                  </a:moveTo>
                  <a:lnTo>
                    <a:pt x="988810" y="0"/>
                  </a:lnTo>
                  <a:lnTo>
                    <a:pt x="988810" y="672455"/>
                  </a:lnTo>
                  <a:lnTo>
                    <a:pt x="0" y="672455"/>
                  </a:lnTo>
                  <a:close/>
                </a:path>
              </a:pathLst>
            </a:custGeom>
            <a:solidFill>
              <a:srgbClr val="FFFFFF"/>
            </a:solidFill>
          </p:spPr>
          <p:txBody>
            <a:bodyPr/>
            <a:lstStyle/>
            <a:p>
              <a:endParaRPr lang="en-GB"/>
            </a:p>
          </p:txBody>
        </p:sp>
        <p:sp>
          <p:nvSpPr>
            <p:cNvPr id="4" name="TextBox 4"/>
            <p:cNvSpPr txBox="1"/>
            <p:nvPr/>
          </p:nvSpPr>
          <p:spPr>
            <a:xfrm>
              <a:off x="0" y="-38100"/>
              <a:ext cx="988810" cy="710555"/>
            </a:xfrm>
            <a:prstGeom prst="rect">
              <a:avLst/>
            </a:prstGeom>
          </p:spPr>
          <p:txBody>
            <a:bodyPr lIns="50800" tIns="50800" rIns="50800" bIns="50800" rtlCol="0" anchor="ctr"/>
            <a:lstStyle/>
            <a:p>
              <a:pPr algn="ctr">
                <a:lnSpc>
                  <a:spcPts val="3290"/>
                </a:lnSpc>
              </a:pPr>
              <a:endParaRPr/>
            </a:p>
          </p:txBody>
        </p:sp>
      </p:grpSp>
      <p:sp>
        <p:nvSpPr>
          <p:cNvPr id="5" name="Freeform 5">
            <a:extLst>
              <a:ext uri="{C183D7F6-B498-43B3-948B-1728B52AA6E4}">
                <adec:decorative xmlns:adec="http://schemas.microsoft.com/office/drawing/2017/decorative" val="1"/>
              </a:ext>
            </a:extLst>
          </p:cNvPr>
          <p:cNvSpPr/>
          <p:nvPr/>
        </p:nvSpPr>
        <p:spPr>
          <a:xfrm>
            <a:off x="2076872" y="3485006"/>
            <a:ext cx="1089134" cy="1119528"/>
          </a:xfrm>
          <a:custGeom>
            <a:avLst/>
            <a:gdLst/>
            <a:ahLst/>
            <a:cxnLst/>
            <a:rect l="l" t="t" r="r" b="b"/>
            <a:pathLst>
              <a:path w="1089134" h="1119528">
                <a:moveTo>
                  <a:pt x="0" y="0"/>
                </a:moveTo>
                <a:lnTo>
                  <a:pt x="1089134" y="0"/>
                </a:lnTo>
                <a:lnTo>
                  <a:pt x="1089134" y="1119528"/>
                </a:lnTo>
                <a:lnTo>
                  <a:pt x="0" y="1119528"/>
                </a:lnTo>
                <a:lnTo>
                  <a:pt x="0" y="0"/>
                </a:lnTo>
                <a:close/>
              </a:path>
            </a:pathLst>
          </a:custGeom>
          <a:blipFill>
            <a:blip r:embed="rId3"/>
            <a:stretch>
              <a:fillRect/>
            </a:stretch>
          </a:blipFill>
        </p:spPr>
        <p:txBody>
          <a:bodyPr/>
          <a:lstStyle/>
          <a:p>
            <a:endParaRPr lang="en-GB"/>
          </a:p>
        </p:txBody>
      </p:sp>
      <p:grpSp>
        <p:nvGrpSpPr>
          <p:cNvPr id="6" name="Group 6">
            <a:extLst>
              <a:ext uri="{C183D7F6-B498-43B3-948B-1728B52AA6E4}">
                <adec:decorative xmlns:adec="http://schemas.microsoft.com/office/drawing/2017/decorative" val="1"/>
              </a:ext>
            </a:extLst>
          </p:cNvPr>
          <p:cNvGrpSpPr/>
          <p:nvPr/>
        </p:nvGrpSpPr>
        <p:grpSpPr>
          <a:xfrm>
            <a:off x="744246" y="5450366"/>
            <a:ext cx="3754386" cy="1573508"/>
            <a:chOff x="0" y="0"/>
            <a:chExt cx="988810" cy="414422"/>
          </a:xfrm>
        </p:grpSpPr>
        <p:sp>
          <p:nvSpPr>
            <p:cNvPr id="7" name="Freeform 7"/>
            <p:cNvSpPr/>
            <p:nvPr/>
          </p:nvSpPr>
          <p:spPr>
            <a:xfrm>
              <a:off x="0" y="0"/>
              <a:ext cx="988810" cy="414422"/>
            </a:xfrm>
            <a:custGeom>
              <a:avLst/>
              <a:gdLst/>
              <a:ahLst/>
              <a:cxnLst/>
              <a:rect l="l" t="t" r="r" b="b"/>
              <a:pathLst>
                <a:path w="988810" h="414422">
                  <a:moveTo>
                    <a:pt x="0" y="0"/>
                  </a:moveTo>
                  <a:lnTo>
                    <a:pt x="988810" y="0"/>
                  </a:lnTo>
                  <a:lnTo>
                    <a:pt x="988810" y="414422"/>
                  </a:lnTo>
                  <a:lnTo>
                    <a:pt x="0" y="414422"/>
                  </a:lnTo>
                  <a:close/>
                </a:path>
              </a:pathLst>
            </a:custGeom>
            <a:solidFill>
              <a:srgbClr val="FFFFFF"/>
            </a:solidFill>
          </p:spPr>
          <p:txBody>
            <a:bodyPr/>
            <a:lstStyle/>
            <a:p>
              <a:endParaRPr lang="en-GB"/>
            </a:p>
          </p:txBody>
        </p:sp>
        <p:sp>
          <p:nvSpPr>
            <p:cNvPr id="8" name="TextBox 8"/>
            <p:cNvSpPr txBox="1"/>
            <p:nvPr/>
          </p:nvSpPr>
          <p:spPr>
            <a:xfrm>
              <a:off x="0" y="-38100"/>
              <a:ext cx="988810" cy="452522"/>
            </a:xfrm>
            <a:prstGeom prst="rect">
              <a:avLst/>
            </a:prstGeom>
          </p:spPr>
          <p:txBody>
            <a:bodyPr lIns="50800" tIns="50800" rIns="50800" bIns="50800" rtlCol="0" anchor="ctr"/>
            <a:lstStyle/>
            <a:p>
              <a:pPr algn="ctr">
                <a:lnSpc>
                  <a:spcPts val="3290"/>
                </a:lnSpc>
              </a:pPr>
              <a:endParaRPr/>
            </a:p>
          </p:txBody>
        </p:sp>
      </p:grpSp>
      <p:sp>
        <p:nvSpPr>
          <p:cNvPr id="9" name="Freeform 9">
            <a:extLst>
              <a:ext uri="{C183D7F6-B498-43B3-948B-1728B52AA6E4}">
                <adec:decorative xmlns:adec="http://schemas.microsoft.com/office/drawing/2017/decorative" val="1"/>
              </a:ext>
            </a:extLst>
          </p:cNvPr>
          <p:cNvSpPr/>
          <p:nvPr/>
        </p:nvSpPr>
        <p:spPr>
          <a:xfrm>
            <a:off x="2590813" y="5729187"/>
            <a:ext cx="861036" cy="643625"/>
          </a:xfrm>
          <a:custGeom>
            <a:avLst/>
            <a:gdLst/>
            <a:ahLst/>
            <a:cxnLst/>
            <a:rect l="l" t="t" r="r" b="b"/>
            <a:pathLst>
              <a:path w="861036" h="643625">
                <a:moveTo>
                  <a:pt x="0" y="0"/>
                </a:moveTo>
                <a:lnTo>
                  <a:pt x="861036" y="0"/>
                </a:lnTo>
                <a:lnTo>
                  <a:pt x="861036" y="643625"/>
                </a:lnTo>
                <a:lnTo>
                  <a:pt x="0" y="643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0" name="Group 10">
            <a:extLst>
              <a:ext uri="{C183D7F6-B498-43B3-948B-1728B52AA6E4}">
                <adec:decorative xmlns:adec="http://schemas.microsoft.com/office/drawing/2017/decorative" val="1"/>
              </a:ext>
            </a:extLst>
          </p:cNvPr>
          <p:cNvGrpSpPr/>
          <p:nvPr/>
        </p:nvGrpSpPr>
        <p:grpSpPr>
          <a:xfrm>
            <a:off x="0" y="0"/>
            <a:ext cx="18288000" cy="1445847"/>
            <a:chOff x="0" y="0"/>
            <a:chExt cx="4816593" cy="380799"/>
          </a:xfrm>
        </p:grpSpPr>
        <p:sp>
          <p:nvSpPr>
            <p:cNvPr id="11" name="Freeform 11"/>
            <p:cNvSpPr/>
            <p:nvPr/>
          </p:nvSpPr>
          <p:spPr>
            <a:xfrm>
              <a:off x="0" y="0"/>
              <a:ext cx="4816592" cy="380799"/>
            </a:xfrm>
            <a:custGeom>
              <a:avLst/>
              <a:gdLst/>
              <a:ahLst/>
              <a:cxnLst/>
              <a:rect l="l" t="t" r="r" b="b"/>
              <a:pathLst>
                <a:path w="4816592" h="380799">
                  <a:moveTo>
                    <a:pt x="0" y="0"/>
                  </a:moveTo>
                  <a:lnTo>
                    <a:pt x="4816592" y="0"/>
                  </a:lnTo>
                  <a:lnTo>
                    <a:pt x="4816592" y="380799"/>
                  </a:lnTo>
                  <a:lnTo>
                    <a:pt x="0" y="380799"/>
                  </a:lnTo>
                  <a:close/>
                </a:path>
              </a:pathLst>
            </a:custGeom>
            <a:solidFill>
              <a:srgbClr val="FFFFFF"/>
            </a:solidFill>
          </p:spPr>
          <p:txBody>
            <a:bodyPr/>
            <a:lstStyle/>
            <a:p>
              <a:endParaRPr lang="en-GB"/>
            </a:p>
          </p:txBody>
        </p:sp>
        <p:sp>
          <p:nvSpPr>
            <p:cNvPr id="12" name="TextBox 12"/>
            <p:cNvSpPr txBox="1"/>
            <p:nvPr/>
          </p:nvSpPr>
          <p:spPr>
            <a:xfrm>
              <a:off x="0" y="-38100"/>
              <a:ext cx="4816593" cy="418899"/>
            </a:xfrm>
            <a:prstGeom prst="rect">
              <a:avLst/>
            </a:prstGeom>
          </p:spPr>
          <p:txBody>
            <a:bodyPr lIns="50800" tIns="50800" rIns="50800" bIns="50800" rtlCol="0" anchor="ctr"/>
            <a:lstStyle/>
            <a:p>
              <a:pPr algn="ctr">
                <a:lnSpc>
                  <a:spcPts val="3290"/>
                </a:lnSpc>
              </a:pPr>
              <a:endParaRPr/>
            </a:p>
          </p:txBody>
        </p:sp>
      </p:grpSp>
      <p:sp>
        <p:nvSpPr>
          <p:cNvPr id="13" name="Freeform 13" descr="NIHR Birmingham Biomedical Research Centre logo"/>
          <p:cNvSpPr/>
          <p:nvPr/>
        </p:nvSpPr>
        <p:spPr>
          <a:xfrm>
            <a:off x="506701" y="241506"/>
            <a:ext cx="5029259" cy="1092512"/>
          </a:xfrm>
          <a:custGeom>
            <a:avLst/>
            <a:gdLst/>
            <a:ahLst/>
            <a:cxnLst/>
            <a:rect l="l" t="t" r="r" b="b"/>
            <a:pathLst>
              <a:path w="5029259" h="1092512">
                <a:moveTo>
                  <a:pt x="0" y="0"/>
                </a:moveTo>
                <a:lnTo>
                  <a:pt x="5029259" y="0"/>
                </a:lnTo>
                <a:lnTo>
                  <a:pt x="5029259" y="1092512"/>
                </a:lnTo>
                <a:lnTo>
                  <a:pt x="0" y="1092512"/>
                </a:lnTo>
                <a:lnTo>
                  <a:pt x="0" y="0"/>
                </a:lnTo>
                <a:close/>
              </a:path>
            </a:pathLst>
          </a:custGeom>
          <a:blipFill>
            <a:blip r:embed="rId6"/>
            <a:stretch>
              <a:fillRect/>
            </a:stretch>
          </a:blipFill>
        </p:spPr>
        <p:txBody>
          <a:bodyPr/>
          <a:lstStyle/>
          <a:p>
            <a:endParaRPr lang="en-GB"/>
          </a:p>
        </p:txBody>
      </p:sp>
      <p:sp>
        <p:nvSpPr>
          <p:cNvPr id="21" name="TextBox 21"/>
          <p:cNvSpPr txBox="1"/>
          <p:nvPr/>
        </p:nvSpPr>
        <p:spPr>
          <a:xfrm>
            <a:off x="9428162" y="588621"/>
            <a:ext cx="8326438" cy="336246"/>
          </a:xfrm>
          <a:prstGeom prst="rect">
            <a:avLst/>
          </a:prstGeom>
        </p:spPr>
        <p:txBody>
          <a:bodyPr wrap="square" lIns="0" tIns="0" rIns="0" bIns="0" rtlCol="0" anchor="t">
            <a:spAutoFit/>
          </a:bodyPr>
          <a:lstStyle/>
          <a:p>
            <a:pPr algn="l">
              <a:lnSpc>
                <a:spcPts val="2939"/>
              </a:lnSpc>
            </a:pPr>
            <a:r>
              <a:rPr lang="en-US" sz="2099" dirty="0">
                <a:solidFill>
                  <a:srgbClr val="2EA9B0"/>
                </a:solidFill>
                <a:latin typeface="Lato Bold"/>
              </a:rPr>
              <a:t>Patient and Public Involvement and Engagement (PPIE) Case Study</a:t>
            </a:r>
          </a:p>
        </p:txBody>
      </p:sp>
      <p:sp>
        <p:nvSpPr>
          <p:cNvPr id="49" name="TextBox 49"/>
          <p:cNvSpPr txBox="1"/>
          <p:nvPr/>
        </p:nvSpPr>
        <p:spPr>
          <a:xfrm>
            <a:off x="744246" y="1626663"/>
            <a:ext cx="16753909" cy="984885"/>
          </a:xfrm>
          <a:prstGeom prst="rect">
            <a:avLst/>
          </a:prstGeom>
        </p:spPr>
        <p:txBody>
          <a:bodyPr lIns="0" tIns="0" rIns="0" bIns="0" rtlCol="0" anchor="t">
            <a:spAutoFit/>
          </a:bodyPr>
          <a:lstStyle/>
          <a:p>
            <a:pPr algn="l">
              <a:lnSpc>
                <a:spcPts val="3990"/>
              </a:lnSpc>
            </a:pPr>
            <a:r>
              <a:rPr lang="en-US" sz="2850" b="1" dirty="0">
                <a:solidFill>
                  <a:srgbClr val="193E72"/>
                </a:solidFill>
                <a:latin typeface="Lato Bold"/>
              </a:rPr>
              <a:t>Exploring the expectations, needs and concerns of people with rheumatoid arthritis commencing methotrexate </a:t>
            </a:r>
          </a:p>
        </p:txBody>
      </p:sp>
      <p:grpSp>
        <p:nvGrpSpPr>
          <p:cNvPr id="14" name="Group 14">
            <a:extLst>
              <a:ext uri="{C183D7F6-B498-43B3-948B-1728B52AA6E4}">
                <adec:decorative xmlns:adec="http://schemas.microsoft.com/office/drawing/2017/decorative" val="1"/>
              </a:ext>
            </a:extLst>
          </p:cNvPr>
          <p:cNvGrpSpPr/>
          <p:nvPr/>
        </p:nvGrpSpPr>
        <p:grpSpPr>
          <a:xfrm>
            <a:off x="744246" y="7195325"/>
            <a:ext cx="3754386" cy="2600446"/>
            <a:chOff x="0" y="0"/>
            <a:chExt cx="988810" cy="684891"/>
          </a:xfrm>
        </p:grpSpPr>
        <p:sp>
          <p:nvSpPr>
            <p:cNvPr id="15" name="Freeform 15"/>
            <p:cNvSpPr/>
            <p:nvPr/>
          </p:nvSpPr>
          <p:spPr>
            <a:xfrm>
              <a:off x="0" y="0"/>
              <a:ext cx="988810" cy="684891"/>
            </a:xfrm>
            <a:custGeom>
              <a:avLst/>
              <a:gdLst/>
              <a:ahLst/>
              <a:cxnLst/>
              <a:rect l="l" t="t" r="r" b="b"/>
              <a:pathLst>
                <a:path w="988810" h="684891">
                  <a:moveTo>
                    <a:pt x="0" y="0"/>
                  </a:moveTo>
                  <a:lnTo>
                    <a:pt x="988810" y="0"/>
                  </a:lnTo>
                  <a:lnTo>
                    <a:pt x="988810" y="684891"/>
                  </a:lnTo>
                  <a:lnTo>
                    <a:pt x="0" y="684891"/>
                  </a:lnTo>
                  <a:close/>
                </a:path>
              </a:pathLst>
            </a:custGeom>
            <a:solidFill>
              <a:srgbClr val="FFFFFF"/>
            </a:solidFill>
          </p:spPr>
          <p:txBody>
            <a:bodyPr/>
            <a:lstStyle/>
            <a:p>
              <a:endParaRPr lang="en-GB"/>
            </a:p>
          </p:txBody>
        </p:sp>
        <p:sp>
          <p:nvSpPr>
            <p:cNvPr id="16" name="TextBox 16"/>
            <p:cNvSpPr txBox="1"/>
            <p:nvPr/>
          </p:nvSpPr>
          <p:spPr>
            <a:xfrm>
              <a:off x="0" y="-38100"/>
              <a:ext cx="988810" cy="722991"/>
            </a:xfrm>
            <a:prstGeom prst="rect">
              <a:avLst/>
            </a:prstGeom>
          </p:spPr>
          <p:txBody>
            <a:bodyPr lIns="50800" tIns="50800" rIns="50800" bIns="50800" rtlCol="0" anchor="ctr"/>
            <a:lstStyle/>
            <a:p>
              <a:pPr algn="ctr">
                <a:lnSpc>
                  <a:spcPts val="3290"/>
                </a:lnSpc>
              </a:pPr>
              <a:endParaRPr/>
            </a:p>
          </p:txBody>
        </p:sp>
      </p:grpSp>
      <p:sp>
        <p:nvSpPr>
          <p:cNvPr id="17" name="TextBox 17"/>
          <p:cNvSpPr txBox="1"/>
          <p:nvPr/>
        </p:nvSpPr>
        <p:spPr>
          <a:xfrm>
            <a:off x="1382058" y="2959250"/>
            <a:ext cx="2478763" cy="387984"/>
          </a:xfrm>
          <a:prstGeom prst="rect">
            <a:avLst/>
          </a:prstGeom>
        </p:spPr>
        <p:txBody>
          <a:bodyPr lIns="0" tIns="0" rIns="0" bIns="0" rtlCol="0" anchor="t">
            <a:spAutoFit/>
          </a:bodyPr>
          <a:lstStyle/>
          <a:p>
            <a:pPr algn="ctr">
              <a:lnSpc>
                <a:spcPts val="3290"/>
              </a:lnSpc>
            </a:pPr>
            <a:r>
              <a:rPr lang="en-US" sz="2350" b="1" dirty="0">
                <a:solidFill>
                  <a:srgbClr val="193E72"/>
                </a:solidFill>
                <a:latin typeface="Lato Bold"/>
              </a:rPr>
              <a:t>Research theme</a:t>
            </a:r>
          </a:p>
        </p:txBody>
      </p:sp>
      <p:sp>
        <p:nvSpPr>
          <p:cNvPr id="18" name="TextBox 18"/>
          <p:cNvSpPr txBox="1"/>
          <p:nvPr/>
        </p:nvSpPr>
        <p:spPr>
          <a:xfrm>
            <a:off x="1506351" y="4723690"/>
            <a:ext cx="2230176" cy="316230"/>
          </a:xfrm>
          <a:prstGeom prst="rect">
            <a:avLst/>
          </a:prstGeom>
        </p:spPr>
        <p:txBody>
          <a:bodyPr lIns="0" tIns="0" rIns="0" bIns="0" rtlCol="0" anchor="t">
            <a:spAutoFit/>
          </a:bodyPr>
          <a:lstStyle/>
          <a:p>
            <a:pPr algn="l">
              <a:lnSpc>
                <a:spcPts val="2520"/>
              </a:lnSpc>
            </a:pPr>
            <a:r>
              <a:rPr lang="en-US" sz="1800">
                <a:solidFill>
                  <a:srgbClr val="000000"/>
                </a:solidFill>
                <a:latin typeface="Lato"/>
              </a:rPr>
              <a:t>Inflammatory arthritis</a:t>
            </a:r>
          </a:p>
        </p:txBody>
      </p:sp>
      <p:sp>
        <p:nvSpPr>
          <p:cNvPr id="19" name="TextBox 19"/>
          <p:cNvSpPr txBox="1"/>
          <p:nvPr/>
        </p:nvSpPr>
        <p:spPr>
          <a:xfrm>
            <a:off x="1815569" y="5588123"/>
            <a:ext cx="357834" cy="830503"/>
          </a:xfrm>
          <a:prstGeom prst="rect">
            <a:avLst/>
          </a:prstGeom>
        </p:spPr>
        <p:txBody>
          <a:bodyPr lIns="0" tIns="0" rIns="0" bIns="0" rtlCol="0" anchor="t">
            <a:spAutoFit/>
          </a:bodyPr>
          <a:lstStyle/>
          <a:p>
            <a:pPr algn="ctr">
              <a:lnSpc>
                <a:spcPts val="6799"/>
              </a:lnSpc>
            </a:pPr>
            <a:r>
              <a:rPr lang="en-US" sz="4856">
                <a:solidFill>
                  <a:srgbClr val="193E72"/>
                </a:solidFill>
                <a:latin typeface="Lato Heavy"/>
              </a:rPr>
              <a:t>2</a:t>
            </a:r>
          </a:p>
        </p:txBody>
      </p:sp>
      <p:sp>
        <p:nvSpPr>
          <p:cNvPr id="20" name="TextBox 20"/>
          <p:cNvSpPr txBox="1"/>
          <p:nvPr/>
        </p:nvSpPr>
        <p:spPr>
          <a:xfrm>
            <a:off x="1142798" y="6542451"/>
            <a:ext cx="2957282" cy="316230"/>
          </a:xfrm>
          <a:prstGeom prst="rect">
            <a:avLst/>
          </a:prstGeom>
        </p:spPr>
        <p:txBody>
          <a:bodyPr lIns="0" tIns="0" rIns="0" bIns="0" rtlCol="0" anchor="t">
            <a:spAutoFit/>
          </a:bodyPr>
          <a:lstStyle/>
          <a:p>
            <a:pPr algn="ctr">
              <a:lnSpc>
                <a:spcPts val="2520"/>
              </a:lnSpc>
            </a:pPr>
            <a:r>
              <a:rPr lang="en-US" sz="1800">
                <a:solidFill>
                  <a:srgbClr val="000000"/>
                </a:solidFill>
                <a:latin typeface="Lato"/>
              </a:rPr>
              <a:t>public contributors involved</a:t>
            </a:r>
          </a:p>
        </p:txBody>
      </p:sp>
      <p:sp>
        <p:nvSpPr>
          <p:cNvPr id="27" name="TextBox 27"/>
          <p:cNvSpPr txBox="1"/>
          <p:nvPr/>
        </p:nvSpPr>
        <p:spPr>
          <a:xfrm>
            <a:off x="2004279" y="7395350"/>
            <a:ext cx="1253907" cy="387984"/>
          </a:xfrm>
          <a:prstGeom prst="rect">
            <a:avLst/>
          </a:prstGeom>
        </p:spPr>
        <p:txBody>
          <a:bodyPr lIns="0" tIns="0" rIns="0" bIns="0" rtlCol="0" anchor="t">
            <a:spAutoFit/>
          </a:bodyPr>
          <a:lstStyle/>
          <a:p>
            <a:pPr algn="ctr">
              <a:lnSpc>
                <a:spcPts val="3290"/>
              </a:lnSpc>
            </a:pPr>
            <a:r>
              <a:rPr lang="en-US" sz="2350" b="1" dirty="0">
                <a:solidFill>
                  <a:srgbClr val="193E72"/>
                </a:solidFill>
                <a:latin typeface="Lato Bold"/>
              </a:rPr>
              <a:t>Methods</a:t>
            </a:r>
          </a:p>
        </p:txBody>
      </p:sp>
      <p:grpSp>
        <p:nvGrpSpPr>
          <p:cNvPr id="43" name="Group 43" descr="Online meetings"/>
          <p:cNvGrpSpPr/>
          <p:nvPr/>
        </p:nvGrpSpPr>
        <p:grpSpPr>
          <a:xfrm>
            <a:off x="1142798" y="8097659"/>
            <a:ext cx="1358470" cy="1464177"/>
            <a:chOff x="0" y="0"/>
            <a:chExt cx="1811293" cy="1952236"/>
          </a:xfrm>
        </p:grpSpPr>
        <p:sp>
          <p:nvSpPr>
            <p:cNvPr id="44" name="Freeform 44"/>
            <p:cNvSpPr/>
            <p:nvPr/>
          </p:nvSpPr>
          <p:spPr>
            <a:xfrm>
              <a:off x="407685" y="0"/>
              <a:ext cx="995924" cy="995924"/>
            </a:xfrm>
            <a:custGeom>
              <a:avLst/>
              <a:gdLst/>
              <a:ahLst/>
              <a:cxnLst/>
              <a:rect l="l" t="t" r="r" b="b"/>
              <a:pathLst>
                <a:path w="995924" h="995924">
                  <a:moveTo>
                    <a:pt x="0" y="0"/>
                  </a:moveTo>
                  <a:lnTo>
                    <a:pt x="995923" y="0"/>
                  </a:lnTo>
                  <a:lnTo>
                    <a:pt x="995923" y="995924"/>
                  </a:lnTo>
                  <a:lnTo>
                    <a:pt x="0" y="9959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45" name="TextBox 45"/>
            <p:cNvSpPr txBox="1"/>
            <p:nvPr/>
          </p:nvSpPr>
          <p:spPr>
            <a:xfrm>
              <a:off x="0" y="1127371"/>
              <a:ext cx="1811293" cy="824865"/>
            </a:xfrm>
            <a:prstGeom prst="rect">
              <a:avLst/>
            </a:prstGeom>
          </p:spPr>
          <p:txBody>
            <a:bodyPr lIns="0" tIns="0" rIns="0" bIns="0" rtlCol="0" anchor="t">
              <a:spAutoFit/>
            </a:bodyPr>
            <a:lstStyle/>
            <a:p>
              <a:pPr algn="ctr">
                <a:lnSpc>
                  <a:spcPts val="2520"/>
                </a:lnSpc>
              </a:pPr>
              <a:r>
                <a:rPr lang="en-US" sz="1800">
                  <a:solidFill>
                    <a:srgbClr val="000000"/>
                  </a:solidFill>
                  <a:latin typeface="Lato"/>
                </a:rPr>
                <a:t>Online meetings</a:t>
              </a:r>
            </a:p>
          </p:txBody>
        </p:sp>
      </p:grpSp>
      <p:grpSp>
        <p:nvGrpSpPr>
          <p:cNvPr id="46" name="Group 46" descr="Phone"/>
          <p:cNvGrpSpPr/>
          <p:nvPr/>
        </p:nvGrpSpPr>
        <p:grpSpPr>
          <a:xfrm>
            <a:off x="2996039" y="8097659"/>
            <a:ext cx="740488" cy="1130708"/>
            <a:chOff x="-11200" y="0"/>
            <a:chExt cx="987318" cy="1507611"/>
          </a:xfrm>
        </p:grpSpPr>
        <p:sp>
          <p:nvSpPr>
            <p:cNvPr id="47" name="Freeform 47"/>
            <p:cNvSpPr/>
            <p:nvPr/>
          </p:nvSpPr>
          <p:spPr>
            <a:xfrm>
              <a:off x="0" y="0"/>
              <a:ext cx="976118" cy="976118"/>
            </a:xfrm>
            <a:custGeom>
              <a:avLst/>
              <a:gdLst/>
              <a:ahLst/>
              <a:cxnLst/>
              <a:rect l="l" t="t" r="r" b="b"/>
              <a:pathLst>
                <a:path w="976118" h="976118">
                  <a:moveTo>
                    <a:pt x="0" y="0"/>
                  </a:moveTo>
                  <a:lnTo>
                    <a:pt x="976118" y="0"/>
                  </a:lnTo>
                  <a:lnTo>
                    <a:pt x="976118" y="976118"/>
                  </a:lnTo>
                  <a:lnTo>
                    <a:pt x="0" y="9761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48" name="TextBox 48"/>
            <p:cNvSpPr txBox="1"/>
            <p:nvPr/>
          </p:nvSpPr>
          <p:spPr>
            <a:xfrm>
              <a:off x="-11200" y="1121436"/>
              <a:ext cx="978973" cy="386175"/>
            </a:xfrm>
            <a:prstGeom prst="rect">
              <a:avLst/>
            </a:prstGeom>
          </p:spPr>
          <p:txBody>
            <a:bodyPr wrap="square" lIns="0" tIns="0" rIns="0" bIns="0" rtlCol="0" anchor="t">
              <a:spAutoFit/>
            </a:bodyPr>
            <a:lstStyle/>
            <a:p>
              <a:pPr algn="ctr">
                <a:lnSpc>
                  <a:spcPts val="2520"/>
                </a:lnSpc>
              </a:pPr>
              <a:r>
                <a:rPr lang="en-US" sz="1800">
                  <a:solidFill>
                    <a:srgbClr val="000000"/>
                  </a:solidFill>
                  <a:latin typeface="Lato"/>
                </a:rPr>
                <a:t>Phone</a:t>
              </a:r>
            </a:p>
          </p:txBody>
        </p:sp>
      </p:grpSp>
      <p:grpSp>
        <p:nvGrpSpPr>
          <p:cNvPr id="22" name="Group 22">
            <a:extLst>
              <a:ext uri="{C183D7F6-B498-43B3-948B-1728B52AA6E4}">
                <adec:decorative xmlns:adec="http://schemas.microsoft.com/office/drawing/2017/decorative" val="1"/>
              </a:ext>
            </a:extLst>
          </p:cNvPr>
          <p:cNvGrpSpPr/>
          <p:nvPr/>
        </p:nvGrpSpPr>
        <p:grpSpPr>
          <a:xfrm>
            <a:off x="4679607" y="2725688"/>
            <a:ext cx="4464393" cy="2553228"/>
            <a:chOff x="0" y="0"/>
            <a:chExt cx="1175807" cy="672455"/>
          </a:xfrm>
        </p:grpSpPr>
        <p:sp>
          <p:nvSpPr>
            <p:cNvPr id="23" name="Freeform 23"/>
            <p:cNvSpPr/>
            <p:nvPr/>
          </p:nvSpPr>
          <p:spPr>
            <a:xfrm>
              <a:off x="0" y="0"/>
              <a:ext cx="1175807" cy="672455"/>
            </a:xfrm>
            <a:custGeom>
              <a:avLst/>
              <a:gdLst/>
              <a:ahLst/>
              <a:cxnLst/>
              <a:rect l="l" t="t" r="r" b="b"/>
              <a:pathLst>
                <a:path w="1175807" h="672455">
                  <a:moveTo>
                    <a:pt x="0" y="0"/>
                  </a:moveTo>
                  <a:lnTo>
                    <a:pt x="1175807" y="0"/>
                  </a:lnTo>
                  <a:lnTo>
                    <a:pt x="1175807" y="672455"/>
                  </a:lnTo>
                  <a:lnTo>
                    <a:pt x="0" y="672455"/>
                  </a:lnTo>
                  <a:close/>
                </a:path>
              </a:pathLst>
            </a:custGeom>
            <a:solidFill>
              <a:srgbClr val="FFFFFF"/>
            </a:solidFill>
          </p:spPr>
          <p:txBody>
            <a:bodyPr/>
            <a:lstStyle/>
            <a:p>
              <a:endParaRPr lang="en-GB"/>
            </a:p>
          </p:txBody>
        </p:sp>
        <p:sp>
          <p:nvSpPr>
            <p:cNvPr id="24" name="TextBox 24"/>
            <p:cNvSpPr txBox="1"/>
            <p:nvPr/>
          </p:nvSpPr>
          <p:spPr>
            <a:xfrm>
              <a:off x="0" y="-38100"/>
              <a:ext cx="1175807" cy="710555"/>
            </a:xfrm>
            <a:prstGeom prst="rect">
              <a:avLst/>
            </a:prstGeom>
          </p:spPr>
          <p:txBody>
            <a:bodyPr lIns="50800" tIns="50800" rIns="50800" bIns="50800" rtlCol="0" anchor="ctr"/>
            <a:lstStyle/>
            <a:p>
              <a:pPr algn="ctr">
                <a:lnSpc>
                  <a:spcPts val="3290"/>
                </a:lnSpc>
              </a:pPr>
              <a:endParaRPr/>
            </a:p>
          </p:txBody>
        </p:sp>
      </p:grpSp>
      <p:sp>
        <p:nvSpPr>
          <p:cNvPr id="25" name="TextBox 25"/>
          <p:cNvSpPr txBox="1"/>
          <p:nvPr/>
        </p:nvSpPr>
        <p:spPr>
          <a:xfrm>
            <a:off x="4933892" y="2959250"/>
            <a:ext cx="1748045" cy="387984"/>
          </a:xfrm>
          <a:prstGeom prst="rect">
            <a:avLst/>
          </a:prstGeom>
        </p:spPr>
        <p:txBody>
          <a:bodyPr lIns="0" tIns="0" rIns="0" bIns="0" rtlCol="0" anchor="t">
            <a:spAutoFit/>
          </a:bodyPr>
          <a:lstStyle/>
          <a:p>
            <a:pPr algn="l">
              <a:lnSpc>
                <a:spcPts val="3290"/>
              </a:lnSpc>
            </a:pPr>
            <a:r>
              <a:rPr lang="en-US" sz="2350" b="1" dirty="0">
                <a:solidFill>
                  <a:srgbClr val="193E72"/>
                </a:solidFill>
                <a:latin typeface="Lato Bold"/>
              </a:rPr>
              <a:t>Aim</a:t>
            </a:r>
          </a:p>
        </p:txBody>
      </p:sp>
      <p:sp>
        <p:nvSpPr>
          <p:cNvPr id="26" name="TextBox 26"/>
          <p:cNvSpPr txBox="1"/>
          <p:nvPr/>
        </p:nvSpPr>
        <p:spPr>
          <a:xfrm>
            <a:off x="4933892" y="3537734"/>
            <a:ext cx="3955824" cy="1572033"/>
          </a:xfrm>
          <a:prstGeom prst="rect">
            <a:avLst/>
          </a:prstGeom>
        </p:spPr>
        <p:txBody>
          <a:bodyPr lIns="0" tIns="0" rIns="0" bIns="0" rtlCol="0" anchor="t">
            <a:spAutoFit/>
          </a:bodyPr>
          <a:lstStyle/>
          <a:p>
            <a:pPr algn="l">
              <a:lnSpc>
                <a:spcPts val="2520"/>
              </a:lnSpc>
              <a:spcBef>
                <a:spcPct val="0"/>
              </a:spcBef>
            </a:pPr>
            <a:r>
              <a:rPr lang="en-US" sz="1800" dirty="0">
                <a:solidFill>
                  <a:srgbClr val="000000"/>
                </a:solidFill>
                <a:latin typeface="Lato"/>
              </a:rPr>
              <a:t>Incorporate the perspectives of people with lived experience of rheumatoid arthritis (RA) in research aimed at </a:t>
            </a:r>
            <a:r>
              <a:rPr lang="en-US" sz="1800" dirty="0">
                <a:solidFill>
                  <a:srgbClr val="000000"/>
                </a:solidFill>
                <a:latin typeface="Lato" panose="020F0502020204030203" pitchFamily="34" charset="0"/>
              </a:rPr>
              <a:t>developing recommendations for clinical practice</a:t>
            </a:r>
          </a:p>
        </p:txBody>
      </p:sp>
      <p:grpSp>
        <p:nvGrpSpPr>
          <p:cNvPr id="28" name="Group 28">
            <a:extLst>
              <a:ext uri="{C183D7F6-B498-43B3-948B-1728B52AA6E4}">
                <adec:decorative xmlns:adec="http://schemas.microsoft.com/office/drawing/2017/decorative" val="1"/>
              </a:ext>
            </a:extLst>
          </p:cNvPr>
          <p:cNvGrpSpPr/>
          <p:nvPr/>
        </p:nvGrpSpPr>
        <p:grpSpPr>
          <a:xfrm>
            <a:off x="9344342" y="2725688"/>
            <a:ext cx="8153813" cy="3003499"/>
            <a:chOff x="0" y="0"/>
            <a:chExt cx="2147506" cy="791045"/>
          </a:xfrm>
        </p:grpSpPr>
        <p:sp>
          <p:nvSpPr>
            <p:cNvPr id="29" name="Freeform 29"/>
            <p:cNvSpPr/>
            <p:nvPr/>
          </p:nvSpPr>
          <p:spPr>
            <a:xfrm>
              <a:off x="0" y="0"/>
              <a:ext cx="2147506" cy="791045"/>
            </a:xfrm>
            <a:custGeom>
              <a:avLst/>
              <a:gdLst/>
              <a:ahLst/>
              <a:cxnLst/>
              <a:rect l="l" t="t" r="r" b="b"/>
              <a:pathLst>
                <a:path w="2147506" h="791045">
                  <a:moveTo>
                    <a:pt x="0" y="0"/>
                  </a:moveTo>
                  <a:lnTo>
                    <a:pt x="2147506" y="0"/>
                  </a:lnTo>
                  <a:lnTo>
                    <a:pt x="2147506" y="791045"/>
                  </a:lnTo>
                  <a:lnTo>
                    <a:pt x="0" y="791045"/>
                  </a:lnTo>
                  <a:close/>
                </a:path>
              </a:pathLst>
            </a:custGeom>
            <a:solidFill>
              <a:srgbClr val="FFFFFF"/>
            </a:solidFill>
          </p:spPr>
          <p:txBody>
            <a:bodyPr/>
            <a:lstStyle/>
            <a:p>
              <a:endParaRPr lang="en-GB"/>
            </a:p>
          </p:txBody>
        </p:sp>
        <p:sp>
          <p:nvSpPr>
            <p:cNvPr id="30" name="TextBox 30"/>
            <p:cNvSpPr txBox="1"/>
            <p:nvPr/>
          </p:nvSpPr>
          <p:spPr>
            <a:xfrm>
              <a:off x="0" y="-38100"/>
              <a:ext cx="2147506" cy="829145"/>
            </a:xfrm>
            <a:prstGeom prst="rect">
              <a:avLst/>
            </a:prstGeom>
          </p:spPr>
          <p:txBody>
            <a:bodyPr lIns="50800" tIns="50800" rIns="50800" bIns="50800" rtlCol="0" anchor="ctr"/>
            <a:lstStyle/>
            <a:p>
              <a:pPr algn="ctr">
                <a:lnSpc>
                  <a:spcPts val="3290"/>
                </a:lnSpc>
              </a:pPr>
              <a:endParaRPr/>
            </a:p>
          </p:txBody>
        </p:sp>
      </p:grpSp>
      <p:grpSp>
        <p:nvGrpSpPr>
          <p:cNvPr id="32" name="Group 32">
            <a:extLst>
              <a:ext uri="{C183D7F6-B498-43B3-948B-1728B52AA6E4}">
                <adec:decorative xmlns:adec="http://schemas.microsoft.com/office/drawing/2017/decorative" val="1"/>
              </a:ext>
            </a:extLst>
          </p:cNvPr>
          <p:cNvGrpSpPr/>
          <p:nvPr/>
        </p:nvGrpSpPr>
        <p:grpSpPr>
          <a:xfrm>
            <a:off x="4679607" y="5450366"/>
            <a:ext cx="4464393" cy="4345404"/>
            <a:chOff x="0" y="0"/>
            <a:chExt cx="1175807" cy="1144469"/>
          </a:xfrm>
        </p:grpSpPr>
        <p:sp>
          <p:nvSpPr>
            <p:cNvPr id="33" name="Freeform 33"/>
            <p:cNvSpPr/>
            <p:nvPr/>
          </p:nvSpPr>
          <p:spPr>
            <a:xfrm>
              <a:off x="0" y="0"/>
              <a:ext cx="1175807" cy="1144469"/>
            </a:xfrm>
            <a:custGeom>
              <a:avLst/>
              <a:gdLst/>
              <a:ahLst/>
              <a:cxnLst/>
              <a:rect l="l" t="t" r="r" b="b"/>
              <a:pathLst>
                <a:path w="1175807" h="1144469">
                  <a:moveTo>
                    <a:pt x="0" y="0"/>
                  </a:moveTo>
                  <a:lnTo>
                    <a:pt x="1175807" y="0"/>
                  </a:lnTo>
                  <a:lnTo>
                    <a:pt x="1175807" y="1144469"/>
                  </a:lnTo>
                  <a:lnTo>
                    <a:pt x="0" y="1144469"/>
                  </a:lnTo>
                  <a:close/>
                </a:path>
              </a:pathLst>
            </a:custGeom>
            <a:solidFill>
              <a:srgbClr val="FFFFFF"/>
            </a:solidFill>
          </p:spPr>
          <p:txBody>
            <a:bodyPr/>
            <a:lstStyle/>
            <a:p>
              <a:endParaRPr lang="en-GB"/>
            </a:p>
          </p:txBody>
        </p:sp>
        <p:sp>
          <p:nvSpPr>
            <p:cNvPr id="34" name="TextBox 34"/>
            <p:cNvSpPr txBox="1"/>
            <p:nvPr/>
          </p:nvSpPr>
          <p:spPr>
            <a:xfrm>
              <a:off x="0" y="-38100"/>
              <a:ext cx="1175807" cy="1182569"/>
            </a:xfrm>
            <a:prstGeom prst="rect">
              <a:avLst/>
            </a:prstGeom>
          </p:spPr>
          <p:txBody>
            <a:bodyPr lIns="50800" tIns="50800" rIns="50800" bIns="50800" rtlCol="0" anchor="ctr"/>
            <a:lstStyle/>
            <a:p>
              <a:pPr algn="ctr">
                <a:lnSpc>
                  <a:spcPts val="3290"/>
                </a:lnSpc>
              </a:pPr>
              <a:endParaRPr/>
            </a:p>
          </p:txBody>
        </p:sp>
      </p:grpSp>
      <p:sp>
        <p:nvSpPr>
          <p:cNvPr id="35" name="TextBox 35"/>
          <p:cNvSpPr txBox="1"/>
          <p:nvPr/>
        </p:nvSpPr>
        <p:spPr>
          <a:xfrm>
            <a:off x="4933892" y="5708895"/>
            <a:ext cx="1748045" cy="387984"/>
          </a:xfrm>
          <a:prstGeom prst="rect">
            <a:avLst/>
          </a:prstGeom>
        </p:spPr>
        <p:txBody>
          <a:bodyPr lIns="0" tIns="0" rIns="0" bIns="0" rtlCol="0" anchor="t">
            <a:spAutoFit/>
          </a:bodyPr>
          <a:lstStyle/>
          <a:p>
            <a:pPr algn="l">
              <a:lnSpc>
                <a:spcPts val="3290"/>
              </a:lnSpc>
              <a:spcBef>
                <a:spcPct val="0"/>
              </a:spcBef>
            </a:pPr>
            <a:r>
              <a:rPr lang="en-US" sz="2350" b="1" dirty="0">
                <a:solidFill>
                  <a:srgbClr val="193E72"/>
                </a:solidFill>
                <a:latin typeface="Lato Bold"/>
              </a:rPr>
              <a:t>Best practice</a:t>
            </a:r>
          </a:p>
        </p:txBody>
      </p:sp>
      <p:sp>
        <p:nvSpPr>
          <p:cNvPr id="36" name="TextBox 36"/>
          <p:cNvSpPr txBox="1"/>
          <p:nvPr/>
        </p:nvSpPr>
        <p:spPr>
          <a:xfrm>
            <a:off x="4933892" y="6230229"/>
            <a:ext cx="3955824" cy="1887855"/>
          </a:xfrm>
          <a:prstGeom prst="rect">
            <a:avLst/>
          </a:prstGeom>
        </p:spPr>
        <p:txBody>
          <a:bodyPr lIns="0" tIns="0" rIns="0" bIns="0" rtlCol="0" anchor="t">
            <a:spAutoFit/>
          </a:bodyPr>
          <a:lstStyle/>
          <a:p>
            <a:pPr marL="388620" lvl="1" indent="-194310" algn="l">
              <a:lnSpc>
                <a:spcPts val="2520"/>
              </a:lnSpc>
              <a:buFont typeface="Arial"/>
              <a:buChar char="•"/>
            </a:pPr>
            <a:r>
              <a:rPr lang="en-US" dirty="0">
                <a:solidFill>
                  <a:srgbClr val="000000"/>
                </a:solidFill>
                <a:latin typeface="Lato"/>
              </a:rPr>
              <a:t>O</a:t>
            </a:r>
            <a:r>
              <a:rPr lang="en-US" sz="1800" dirty="0">
                <a:solidFill>
                  <a:srgbClr val="000000"/>
                </a:solidFill>
                <a:latin typeface="Lato"/>
              </a:rPr>
              <a:t>nline meetings were beneficial to those who were feeling unwell due to the impact of RA​.</a:t>
            </a:r>
          </a:p>
          <a:p>
            <a:pPr marL="388620" lvl="1" indent="-194310" algn="l">
              <a:lnSpc>
                <a:spcPts val="2520"/>
              </a:lnSpc>
              <a:buFont typeface="Arial"/>
              <a:buChar char="•"/>
            </a:pPr>
            <a:r>
              <a:rPr lang="en-US" dirty="0">
                <a:solidFill>
                  <a:srgbClr val="000000"/>
                </a:solidFill>
                <a:latin typeface="Lato"/>
              </a:rPr>
              <a:t>U</a:t>
            </a:r>
            <a:r>
              <a:rPr lang="en-US" sz="1800" dirty="0">
                <a:solidFill>
                  <a:srgbClr val="000000"/>
                </a:solidFill>
                <a:latin typeface="Lato"/>
              </a:rPr>
              <a:t>sing PowerPoint presentations to support discussions was beneficial to the public contributors​.</a:t>
            </a:r>
          </a:p>
        </p:txBody>
      </p:sp>
      <p:sp>
        <p:nvSpPr>
          <p:cNvPr id="31" name="TextBox 31"/>
          <p:cNvSpPr txBox="1"/>
          <p:nvPr/>
        </p:nvSpPr>
        <p:spPr>
          <a:xfrm>
            <a:off x="9725025" y="2959250"/>
            <a:ext cx="2913203" cy="387984"/>
          </a:xfrm>
          <a:prstGeom prst="rect">
            <a:avLst/>
          </a:prstGeom>
        </p:spPr>
        <p:txBody>
          <a:bodyPr lIns="0" tIns="0" rIns="0" bIns="0" rtlCol="0" anchor="t">
            <a:spAutoFit/>
          </a:bodyPr>
          <a:lstStyle/>
          <a:p>
            <a:pPr algn="l">
              <a:lnSpc>
                <a:spcPts val="3290"/>
              </a:lnSpc>
            </a:pPr>
            <a:r>
              <a:rPr lang="en-US" sz="2350" b="1" dirty="0">
                <a:solidFill>
                  <a:srgbClr val="193E72"/>
                </a:solidFill>
                <a:latin typeface="Lato Bold"/>
              </a:rPr>
              <a:t>Involvement included</a:t>
            </a:r>
          </a:p>
        </p:txBody>
      </p:sp>
      <p:sp>
        <p:nvSpPr>
          <p:cNvPr id="37" name="TextBox 37"/>
          <p:cNvSpPr txBox="1"/>
          <p:nvPr/>
        </p:nvSpPr>
        <p:spPr>
          <a:xfrm>
            <a:off x="9725025" y="3544815"/>
            <a:ext cx="7259318" cy="1887855"/>
          </a:xfrm>
          <a:prstGeom prst="rect">
            <a:avLst/>
          </a:prstGeom>
        </p:spPr>
        <p:txBody>
          <a:bodyPr lIns="0" tIns="0" rIns="0" bIns="0" rtlCol="0" anchor="t">
            <a:spAutoFit/>
          </a:bodyPr>
          <a:lstStyle/>
          <a:p>
            <a:pPr marL="388620" lvl="1" indent="-194310" algn="l">
              <a:lnSpc>
                <a:spcPts val="2520"/>
              </a:lnSpc>
              <a:buFont typeface="Arial"/>
              <a:buChar char="•"/>
            </a:pPr>
            <a:r>
              <a:rPr lang="en-US" dirty="0">
                <a:solidFill>
                  <a:srgbClr val="000000"/>
                </a:solidFill>
                <a:latin typeface="Lato"/>
              </a:rPr>
              <a:t>P</a:t>
            </a:r>
            <a:r>
              <a:rPr lang="en-US" sz="1800" dirty="0">
                <a:solidFill>
                  <a:srgbClr val="000000"/>
                </a:solidFill>
                <a:latin typeface="Lato"/>
              </a:rPr>
              <a:t>ublic contributors assisted at all stages of the research process including reviewing the purpose of the study and study design.​</a:t>
            </a:r>
          </a:p>
          <a:p>
            <a:pPr marL="388620" lvl="1" indent="-194310" algn="l">
              <a:lnSpc>
                <a:spcPts val="2520"/>
              </a:lnSpc>
              <a:spcBef>
                <a:spcPct val="0"/>
              </a:spcBef>
              <a:buFont typeface="Arial"/>
              <a:buChar char="•"/>
            </a:pPr>
            <a:r>
              <a:rPr lang="en-US" dirty="0">
                <a:solidFill>
                  <a:srgbClr val="000000"/>
                </a:solidFill>
                <a:latin typeface="Lato"/>
              </a:rPr>
              <a:t>I</a:t>
            </a:r>
            <a:r>
              <a:rPr lang="en-US" sz="1800" dirty="0">
                <a:solidFill>
                  <a:srgbClr val="000000"/>
                </a:solidFill>
                <a:latin typeface="Lato"/>
              </a:rPr>
              <a:t>nterview topic guides were reviewed and amended including amendments to types of care delivery (i.e. telephone/video/in person), the importance of having a friend, relative or carer present at appointments.</a:t>
            </a:r>
          </a:p>
        </p:txBody>
      </p:sp>
      <p:grpSp>
        <p:nvGrpSpPr>
          <p:cNvPr id="38" name="Group 38">
            <a:extLst>
              <a:ext uri="{C183D7F6-B498-43B3-948B-1728B52AA6E4}">
                <adec:decorative xmlns:adec="http://schemas.microsoft.com/office/drawing/2017/decorative" val="1"/>
              </a:ext>
            </a:extLst>
          </p:cNvPr>
          <p:cNvGrpSpPr/>
          <p:nvPr/>
        </p:nvGrpSpPr>
        <p:grpSpPr>
          <a:xfrm>
            <a:off x="9344342" y="5911973"/>
            <a:ext cx="8153813" cy="3883798"/>
            <a:chOff x="0" y="0"/>
            <a:chExt cx="2147506" cy="1022893"/>
          </a:xfrm>
        </p:grpSpPr>
        <p:sp>
          <p:nvSpPr>
            <p:cNvPr id="39" name="Freeform 39"/>
            <p:cNvSpPr/>
            <p:nvPr/>
          </p:nvSpPr>
          <p:spPr>
            <a:xfrm>
              <a:off x="0" y="0"/>
              <a:ext cx="2147506" cy="1022893"/>
            </a:xfrm>
            <a:custGeom>
              <a:avLst/>
              <a:gdLst/>
              <a:ahLst/>
              <a:cxnLst/>
              <a:rect l="l" t="t" r="r" b="b"/>
              <a:pathLst>
                <a:path w="2147506" h="1022893">
                  <a:moveTo>
                    <a:pt x="0" y="0"/>
                  </a:moveTo>
                  <a:lnTo>
                    <a:pt x="2147506" y="0"/>
                  </a:lnTo>
                  <a:lnTo>
                    <a:pt x="2147506" y="1022893"/>
                  </a:lnTo>
                  <a:lnTo>
                    <a:pt x="0" y="1022893"/>
                  </a:lnTo>
                  <a:close/>
                </a:path>
              </a:pathLst>
            </a:custGeom>
            <a:solidFill>
              <a:srgbClr val="FFFFFF"/>
            </a:solidFill>
          </p:spPr>
          <p:txBody>
            <a:bodyPr/>
            <a:lstStyle/>
            <a:p>
              <a:endParaRPr lang="en-GB"/>
            </a:p>
          </p:txBody>
        </p:sp>
        <p:sp>
          <p:nvSpPr>
            <p:cNvPr id="40" name="TextBox 40"/>
            <p:cNvSpPr txBox="1"/>
            <p:nvPr/>
          </p:nvSpPr>
          <p:spPr>
            <a:xfrm>
              <a:off x="0" y="-38100"/>
              <a:ext cx="2147506" cy="1060993"/>
            </a:xfrm>
            <a:prstGeom prst="rect">
              <a:avLst/>
            </a:prstGeom>
          </p:spPr>
          <p:txBody>
            <a:bodyPr lIns="50800" tIns="50800" rIns="50800" bIns="50800" rtlCol="0" anchor="ctr"/>
            <a:lstStyle/>
            <a:p>
              <a:pPr algn="ctr">
                <a:lnSpc>
                  <a:spcPts val="3290"/>
                </a:lnSpc>
              </a:pPr>
              <a:endParaRPr/>
            </a:p>
          </p:txBody>
        </p:sp>
      </p:grpSp>
      <p:sp>
        <p:nvSpPr>
          <p:cNvPr id="41" name="TextBox 41"/>
          <p:cNvSpPr txBox="1"/>
          <p:nvPr/>
        </p:nvSpPr>
        <p:spPr>
          <a:xfrm>
            <a:off x="9725025" y="6094246"/>
            <a:ext cx="3557106" cy="387984"/>
          </a:xfrm>
          <a:prstGeom prst="rect">
            <a:avLst/>
          </a:prstGeom>
        </p:spPr>
        <p:txBody>
          <a:bodyPr lIns="0" tIns="0" rIns="0" bIns="0" rtlCol="0" anchor="t">
            <a:spAutoFit/>
          </a:bodyPr>
          <a:lstStyle/>
          <a:p>
            <a:pPr algn="l">
              <a:lnSpc>
                <a:spcPts val="3290"/>
              </a:lnSpc>
            </a:pPr>
            <a:r>
              <a:rPr lang="en-US" sz="2350" b="1" dirty="0">
                <a:solidFill>
                  <a:srgbClr val="193E72"/>
                </a:solidFill>
                <a:latin typeface="Lato Bold"/>
              </a:rPr>
              <a:t>Impact of PPIE</a:t>
            </a:r>
          </a:p>
        </p:txBody>
      </p:sp>
      <p:sp>
        <p:nvSpPr>
          <p:cNvPr id="42" name="TextBox 42"/>
          <p:cNvSpPr txBox="1"/>
          <p:nvPr/>
        </p:nvSpPr>
        <p:spPr>
          <a:xfrm>
            <a:off x="9725025" y="6682255"/>
            <a:ext cx="7378132" cy="2516505"/>
          </a:xfrm>
          <a:prstGeom prst="rect">
            <a:avLst/>
          </a:prstGeom>
        </p:spPr>
        <p:txBody>
          <a:bodyPr lIns="0" tIns="0" rIns="0" bIns="0" rtlCol="0" anchor="t">
            <a:spAutoFit/>
          </a:bodyPr>
          <a:lstStyle/>
          <a:p>
            <a:pPr marL="388620" lvl="1" indent="-194310" algn="l">
              <a:lnSpc>
                <a:spcPts val="2520"/>
              </a:lnSpc>
              <a:buFont typeface="Arial"/>
              <a:buChar char="•"/>
            </a:pPr>
            <a:r>
              <a:rPr lang="en-US" dirty="0">
                <a:solidFill>
                  <a:srgbClr val="000000"/>
                </a:solidFill>
                <a:latin typeface="Lato"/>
              </a:rPr>
              <a:t>S</a:t>
            </a:r>
            <a:r>
              <a:rPr lang="en-US" sz="1800" dirty="0">
                <a:solidFill>
                  <a:srgbClr val="000000"/>
                </a:solidFill>
                <a:latin typeface="Lato"/>
              </a:rPr>
              <a:t>everal aspects of the interview topic guides for the study were modified in light of PPIE input​.</a:t>
            </a:r>
          </a:p>
          <a:p>
            <a:pPr marL="388620" lvl="1" indent="-194310" algn="l">
              <a:lnSpc>
                <a:spcPts val="2520"/>
              </a:lnSpc>
              <a:buFont typeface="Arial"/>
              <a:buChar char="•"/>
            </a:pPr>
            <a:r>
              <a:rPr lang="en-US" sz="1800" dirty="0">
                <a:solidFill>
                  <a:srgbClr val="000000"/>
                </a:solidFill>
                <a:latin typeface="Lato"/>
              </a:rPr>
              <a:t>PPIE input ensured that the study reflected service user perspective and real-life experiences of rheumatology service provision​.</a:t>
            </a:r>
          </a:p>
          <a:p>
            <a:pPr marL="388620" lvl="1" indent="-194310" algn="l">
              <a:lnSpc>
                <a:spcPts val="2520"/>
              </a:lnSpc>
              <a:buFont typeface="Arial"/>
              <a:buChar char="•"/>
            </a:pPr>
            <a:r>
              <a:rPr lang="en-US" dirty="0">
                <a:solidFill>
                  <a:srgbClr val="000000"/>
                </a:solidFill>
                <a:latin typeface="Lato"/>
              </a:rPr>
              <a:t>T</a:t>
            </a:r>
            <a:r>
              <a:rPr lang="en-US" sz="1800" dirty="0">
                <a:solidFill>
                  <a:srgbClr val="000000"/>
                </a:solidFill>
                <a:latin typeface="Lato"/>
              </a:rPr>
              <a:t>hey advised on the importance of researchers explaining they are experienced rheumatology nurses to improve trust and confidence.​</a:t>
            </a:r>
          </a:p>
          <a:p>
            <a:pPr marL="388620" lvl="1" indent="-194310" algn="l">
              <a:lnSpc>
                <a:spcPts val="2520"/>
              </a:lnSpc>
              <a:buFont typeface="Arial"/>
              <a:buChar char="•"/>
            </a:pPr>
            <a:r>
              <a:rPr lang="en-US" sz="1800" dirty="0">
                <a:solidFill>
                  <a:srgbClr val="000000"/>
                </a:solidFill>
                <a:latin typeface="Lato"/>
              </a:rPr>
              <a:t>PPIE partners informed infographic report disseminated to participants, publications and conference presentations​.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49982d-e1bb-4d20-b4b6-392532867626">
      <Terms xmlns="http://schemas.microsoft.com/office/infopath/2007/PartnerControls"/>
    </lcf76f155ced4ddcb4097134ff3c332f>
    <TaxCatchAll xmlns="ed3add7f-11e0-4451-9a02-71f0c68bff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DAFF1401DC244D82E9AA8590E8BA11" ma:contentTypeVersion="13" ma:contentTypeDescription="Create a new document." ma:contentTypeScope="" ma:versionID="f61e2ccfff0d49aa6d38572c8b5f351a">
  <xsd:schema xmlns:xsd="http://www.w3.org/2001/XMLSchema" xmlns:xs="http://www.w3.org/2001/XMLSchema" xmlns:p="http://schemas.microsoft.com/office/2006/metadata/properties" xmlns:ns2="e349982d-e1bb-4d20-b4b6-392532867626" xmlns:ns3="ed3add7f-11e0-4451-9a02-71f0c68bffd7" targetNamespace="http://schemas.microsoft.com/office/2006/metadata/properties" ma:root="true" ma:fieldsID="09ca3b713d99b565fa6cb355d9622c59" ns2:_="" ns3:_="">
    <xsd:import namespace="e349982d-e1bb-4d20-b4b6-392532867626"/>
    <xsd:import namespace="ed3add7f-11e0-4451-9a02-71f0c68bff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9982d-e1bb-4d20-b4b6-392532867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c7af76c-f141-45ca-ae1a-4959eb0cbd4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3add7f-11e0-4451-9a02-71f0c68bff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cf367c9-706d-4f45-ba3a-c75a26ce1532}" ma:internalName="TaxCatchAll" ma:showField="CatchAllData" ma:web="ed3add7f-11e0-4451-9a02-71f0c68bff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7310B4-4C68-446C-8C76-4158F44B154E}">
  <ds:schemaRefs>
    <ds:schemaRef ds:uri="http://purl.org/dc/dcmitype/"/>
    <ds:schemaRef ds:uri="http://purl.org/dc/elements/1.1/"/>
    <ds:schemaRef ds:uri="ed3add7f-11e0-4451-9a02-71f0c68bffd7"/>
    <ds:schemaRef ds:uri="http://schemas.microsoft.com/office/2006/documentManagement/types"/>
    <ds:schemaRef ds:uri="http://purl.org/dc/terms/"/>
    <ds:schemaRef ds:uri="e349982d-e1bb-4d20-b4b6-392532867626"/>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748A45-4978-4B18-B062-1D68E90C26CF}">
  <ds:schemaRefs>
    <ds:schemaRef ds:uri="http://schemas.microsoft.com/sharepoint/v3/contenttype/forms"/>
  </ds:schemaRefs>
</ds:datastoreItem>
</file>

<file path=customXml/itemProps3.xml><?xml version="1.0" encoding="utf-8"?>
<ds:datastoreItem xmlns:ds="http://schemas.openxmlformats.org/officeDocument/2006/customXml" ds:itemID="{888217F4-5103-474F-A594-0FA263905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9982d-e1bb-4d20-b4b6-392532867626"/>
    <ds:schemaRef ds:uri="ed3add7f-11e0-4451-9a02-71f0c68bff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TotalTime>
  <Words>1209</Words>
  <Application>Microsoft Office PowerPoint</Application>
  <PresentationFormat>Custom</PresentationFormat>
  <Paragraphs>69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PPIE case study</dc:title>
  <cp:lastModifiedBy>Elena Pizzoli (CMH - Administration)</cp:lastModifiedBy>
  <cp:revision>54</cp:revision>
  <dcterms:created xsi:type="dcterms:W3CDTF">2006-08-16T00:00:00Z</dcterms:created>
  <dcterms:modified xsi:type="dcterms:W3CDTF">2025-03-14T09:51:56Z</dcterms:modified>
  <dc:identifier>DAGJCRMn_Nk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0x010100D3DAFF1401DC244D82E9AA8590E8BA11</vt:lpwstr>
  </property>
  <property fmtid="{D5CDD505-2E9C-101B-9397-08002B2CF9AE}" pid="3" name="MediaServiceImageTags">
    <vt:lpwstr/>
  </property>
</Properties>
</file>